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embeddedFontLst>
    <p:embeddedFont>
      <p:font typeface="Average" pitchFamily="2" charset="77"/>
      <p:regular r:id="rId48"/>
    </p:embeddedFont>
    <p:embeddedFont>
      <p:font typeface="Roboto" panose="02000000000000000000" pitchFamily="2" charset="0"/>
      <p:regular r:id="rId49"/>
      <p:bold r:id="rId50"/>
      <p:italic r:id="rId51"/>
      <p:boldItalic r:id="rId52"/>
    </p:embeddedFont>
    <p:embeddedFont>
      <p:font typeface="Spectral" panose="02020502060000000000" pitchFamily="18" charset="77"/>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75fce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75fc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e7bc4d1084_0_8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e7bc4d1084_0_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e7bc4d1084_0_19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e7bc4d1084_0_1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e7bc4d1084_0_96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e7bc4d1084_0_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e7bc4d1084_0_1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e7bc4d1084_0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e7bc4d1084_0_1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e7bc4d1084_0_1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e7bc4d1084_0_1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e7bc4d1084_0_1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e7bc4d1084_0_1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e7bc4d1084_0_1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7bc4d1084_0_1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7bc4d1084_0_1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e7bc4d1084_0_1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e7bc4d1084_0_1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e7bc4d1084_0_1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e7bc4d1084_0_1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e7bc4d1084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e7bc4d1084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e7bc4d1084_0_20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e7bc4d1084_0_2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e7bc4d1084_0_14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e7bc4d1084_0_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e7bc4d1084_0_1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e7bc4d1084_0_1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e7bc4d1084_0_15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e7bc4d1084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e7bc4d1084_0_1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e7bc4d1084_0_1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e7bc4d1084_0_16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e7bc4d1084_0_1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e7bc4d1084_0_17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e7bc4d1084_0_1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7bc4d1084_0_17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7bc4d1084_0_1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e7bc4d1084_0_18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e7bc4d1084_0_1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e7bc4d1084_0_1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e7bc4d1084_0_1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e7bc4d1084_0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e7bc4d1084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e7bc4d1084_0_18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e7bc4d1084_0_1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e7bc4d1084_0_18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e7bc4d1084_0_1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e7bc4d1084_0_18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e7bc4d1084_0_1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e7bc4d1084_0_18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e7bc4d1084_0_1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e7bc4d1084_0_18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e7bc4d1084_0_1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e7bc4d1084_0_18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e7bc4d1084_0_1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e7bc4d1084_0_18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e7bc4d1084_0_1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e7bc4d1084_0_18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e7bc4d1084_0_1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e7bc4d1084_0_18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e7bc4d1084_0_1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e7bc4d1084_0_18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e7bc4d1084_0_1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e7bc4d1084_0_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e7bc4d1084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e7bc4d1084_0_1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e7bc4d1084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7bc4d1084_0_1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e7bc4d1084_0_1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e7bc4d1084_0_19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e7bc4d1084_0_1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e7bc4d1084_0_1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e7bc4d1084_0_1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e7bc4d1084_0_19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e7bc4d1084_0_1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e7bc4d1084_0_1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e7bc4d1084_0_1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e7ca68c1dc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e7ca68c1d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e7ca68c1dc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e7ca68c1dc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e7ca68c1dc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e7ca68c1d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e7bc4d1084_0_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e7bc4d1084_0_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e7bc4d1084_0_7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e7bc4d1084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dk1"/>
              </a:buClr>
              <a:buSzPts val="2800"/>
              <a:buNone/>
              <a:defRPr sz="28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0"/>
              </a:spcBef>
              <a:spcAft>
                <a:spcPts val="0"/>
              </a:spcAft>
              <a:buClr>
                <a:schemeClr val="dk1"/>
              </a:buClr>
              <a:buSzPts val="1400"/>
              <a:buChar char="■"/>
              <a:defRPr>
                <a:solidFill>
                  <a:schemeClr val="dk1"/>
                </a:solidFill>
              </a:defRPr>
            </a:lvl3pPr>
            <a:lvl4pPr marL="1828800" lvl="3" indent="-317500" rtl="0">
              <a:spcBef>
                <a:spcPts val="0"/>
              </a:spcBef>
              <a:spcAft>
                <a:spcPts val="0"/>
              </a:spcAft>
              <a:buClr>
                <a:schemeClr val="dk1"/>
              </a:buClr>
              <a:buSzPts val="1400"/>
              <a:buChar char="●"/>
              <a:defRPr>
                <a:solidFill>
                  <a:schemeClr val="dk1"/>
                </a:solidFill>
              </a:defRPr>
            </a:lvl4pPr>
            <a:lvl5pPr marL="2286000" lvl="4" indent="-317500" rtl="0">
              <a:spcBef>
                <a:spcPts val="0"/>
              </a:spcBef>
              <a:spcAft>
                <a:spcPts val="0"/>
              </a:spcAft>
              <a:buClr>
                <a:schemeClr val="dk1"/>
              </a:buClr>
              <a:buSzPts val="1400"/>
              <a:buChar char="○"/>
              <a:defRPr>
                <a:solidFill>
                  <a:schemeClr val="dk1"/>
                </a:solidFill>
              </a:defRPr>
            </a:lvl5pPr>
            <a:lvl6pPr marL="2743200" lvl="5" indent="-317500" rtl="0">
              <a:spcBef>
                <a:spcPts val="0"/>
              </a:spcBef>
              <a:spcAft>
                <a:spcPts val="0"/>
              </a:spcAft>
              <a:buClr>
                <a:schemeClr val="dk1"/>
              </a:buClr>
              <a:buSzPts val="1400"/>
              <a:buChar char="■"/>
              <a:defRPr>
                <a:solidFill>
                  <a:schemeClr val="dk1"/>
                </a:solidFill>
              </a:defRPr>
            </a:lvl6pPr>
            <a:lvl7pPr marL="3200400" lvl="6" indent="-317500" rtl="0">
              <a:spcBef>
                <a:spcPts val="0"/>
              </a:spcBef>
              <a:spcAft>
                <a:spcPts val="0"/>
              </a:spcAft>
              <a:buClr>
                <a:schemeClr val="dk1"/>
              </a:buClr>
              <a:buSzPts val="1400"/>
              <a:buChar char="●"/>
              <a:defRPr>
                <a:solidFill>
                  <a:schemeClr val="dk1"/>
                </a:solidFill>
              </a:defRPr>
            </a:lvl7pPr>
            <a:lvl8pPr marL="3657600" lvl="7" indent="-317500" rtl="0">
              <a:spcBef>
                <a:spcPts val="0"/>
              </a:spcBef>
              <a:spcAft>
                <a:spcPts val="0"/>
              </a:spcAft>
              <a:buClr>
                <a:schemeClr val="dk1"/>
              </a:buClr>
              <a:buSzPts val="1400"/>
              <a:buChar char="○"/>
              <a:defRPr>
                <a:solidFill>
                  <a:schemeClr val="dk1"/>
                </a:solidFill>
              </a:defRPr>
            </a:lvl8pPr>
            <a:lvl9pPr marL="4114800" lvl="8" indent="-317500" rtl="0">
              <a:spcBef>
                <a:spcPts val="0"/>
              </a:spcBef>
              <a:spcAft>
                <a:spcPts val="0"/>
              </a:spcAft>
              <a:buClr>
                <a:schemeClr val="dk1"/>
              </a:buClr>
              <a:buSzPts val="1400"/>
              <a:buChar char="■"/>
              <a:defRPr>
                <a:solidFill>
                  <a:schemeClr val="dk1"/>
                </a:solidFill>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0"/>
              </a:spcBef>
              <a:spcAft>
                <a:spcPts val="0"/>
              </a:spcAft>
              <a:buClr>
                <a:schemeClr val="dk1"/>
              </a:buClr>
              <a:buSzPts val="1400"/>
              <a:buChar char="■"/>
              <a:defRPr>
                <a:solidFill>
                  <a:schemeClr val="dk1"/>
                </a:solidFill>
              </a:defRPr>
            </a:lvl3pPr>
            <a:lvl4pPr marL="1828800" lvl="3" indent="-317500" rtl="0">
              <a:spcBef>
                <a:spcPts val="0"/>
              </a:spcBef>
              <a:spcAft>
                <a:spcPts val="0"/>
              </a:spcAft>
              <a:buClr>
                <a:schemeClr val="dk1"/>
              </a:buClr>
              <a:buSzPts val="1400"/>
              <a:buChar char="●"/>
              <a:defRPr>
                <a:solidFill>
                  <a:schemeClr val="dk1"/>
                </a:solidFill>
              </a:defRPr>
            </a:lvl4pPr>
            <a:lvl5pPr marL="2286000" lvl="4" indent="-317500" rtl="0">
              <a:spcBef>
                <a:spcPts val="0"/>
              </a:spcBef>
              <a:spcAft>
                <a:spcPts val="0"/>
              </a:spcAft>
              <a:buClr>
                <a:schemeClr val="dk1"/>
              </a:buClr>
              <a:buSzPts val="1400"/>
              <a:buChar char="○"/>
              <a:defRPr>
                <a:solidFill>
                  <a:schemeClr val="dk1"/>
                </a:solidFill>
              </a:defRPr>
            </a:lvl5pPr>
            <a:lvl6pPr marL="2743200" lvl="5" indent="-317500" rtl="0">
              <a:spcBef>
                <a:spcPts val="0"/>
              </a:spcBef>
              <a:spcAft>
                <a:spcPts val="0"/>
              </a:spcAft>
              <a:buClr>
                <a:schemeClr val="dk1"/>
              </a:buClr>
              <a:buSzPts val="1400"/>
              <a:buChar char="■"/>
              <a:defRPr>
                <a:solidFill>
                  <a:schemeClr val="dk1"/>
                </a:solidFill>
              </a:defRPr>
            </a:lvl6pPr>
            <a:lvl7pPr marL="3200400" lvl="6" indent="-317500" rtl="0">
              <a:spcBef>
                <a:spcPts val="0"/>
              </a:spcBef>
              <a:spcAft>
                <a:spcPts val="0"/>
              </a:spcAft>
              <a:buClr>
                <a:schemeClr val="dk1"/>
              </a:buClr>
              <a:buSzPts val="1400"/>
              <a:buChar char="●"/>
              <a:defRPr>
                <a:solidFill>
                  <a:schemeClr val="dk1"/>
                </a:solidFill>
              </a:defRPr>
            </a:lvl7pPr>
            <a:lvl8pPr marL="3657600" lvl="7" indent="-317500" rtl="0">
              <a:spcBef>
                <a:spcPts val="0"/>
              </a:spcBef>
              <a:spcAft>
                <a:spcPts val="0"/>
              </a:spcAft>
              <a:buClr>
                <a:schemeClr val="dk1"/>
              </a:buClr>
              <a:buSzPts val="1400"/>
              <a:buChar char="○"/>
              <a:defRPr>
                <a:solidFill>
                  <a:schemeClr val="dk1"/>
                </a:solidFill>
              </a:defRPr>
            </a:lvl8pPr>
            <a:lvl9pPr marL="4114800" lvl="8" indent="-317500" rtl="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0"/>
              </a:spcBef>
              <a:spcAft>
                <a:spcPts val="0"/>
              </a:spcAft>
              <a:buClr>
                <a:schemeClr val="lt2"/>
              </a:buClr>
              <a:buSzPts val="1400"/>
              <a:buChar char="○"/>
              <a:defRPr>
                <a:solidFill>
                  <a:schemeClr val="lt2"/>
                </a:solidFill>
              </a:defRPr>
            </a:lvl2pPr>
            <a:lvl3pPr marL="1371600" lvl="2" indent="-317500" rtl="0">
              <a:lnSpc>
                <a:spcPct val="115000"/>
              </a:lnSpc>
              <a:spcBef>
                <a:spcPts val="0"/>
              </a:spcBef>
              <a:spcAft>
                <a:spcPts val="0"/>
              </a:spcAft>
              <a:buClr>
                <a:schemeClr val="lt2"/>
              </a:buClr>
              <a:buSzPts val="1400"/>
              <a:buChar char="■"/>
              <a:defRPr>
                <a:solidFill>
                  <a:schemeClr val="lt2"/>
                </a:solidFill>
              </a:defRPr>
            </a:lvl3pPr>
            <a:lvl4pPr marL="1828800" lvl="3" indent="-317500" rtl="0">
              <a:lnSpc>
                <a:spcPct val="115000"/>
              </a:lnSpc>
              <a:spcBef>
                <a:spcPts val="0"/>
              </a:spcBef>
              <a:spcAft>
                <a:spcPts val="0"/>
              </a:spcAft>
              <a:buClr>
                <a:schemeClr val="lt2"/>
              </a:buClr>
              <a:buSzPts val="1400"/>
              <a:buChar char="●"/>
              <a:defRPr>
                <a:solidFill>
                  <a:schemeClr val="lt2"/>
                </a:solidFill>
              </a:defRPr>
            </a:lvl4pPr>
            <a:lvl5pPr marL="2286000" lvl="4" indent="-317500" rtl="0">
              <a:lnSpc>
                <a:spcPct val="115000"/>
              </a:lnSpc>
              <a:spcBef>
                <a:spcPts val="0"/>
              </a:spcBef>
              <a:spcAft>
                <a:spcPts val="0"/>
              </a:spcAft>
              <a:buClr>
                <a:schemeClr val="lt2"/>
              </a:buClr>
              <a:buSzPts val="1400"/>
              <a:buChar char="○"/>
              <a:defRPr>
                <a:solidFill>
                  <a:schemeClr val="lt2"/>
                </a:solidFill>
              </a:defRPr>
            </a:lvl5pPr>
            <a:lvl6pPr marL="2743200" lvl="5" indent="-317500" rtl="0">
              <a:lnSpc>
                <a:spcPct val="115000"/>
              </a:lnSpc>
              <a:spcBef>
                <a:spcPts val="0"/>
              </a:spcBef>
              <a:spcAft>
                <a:spcPts val="0"/>
              </a:spcAft>
              <a:buClr>
                <a:schemeClr val="lt2"/>
              </a:buClr>
              <a:buSzPts val="1400"/>
              <a:buChar char="■"/>
              <a:defRPr>
                <a:solidFill>
                  <a:schemeClr val="lt2"/>
                </a:solidFill>
              </a:defRPr>
            </a:lvl6pPr>
            <a:lvl7pPr marL="3200400" lvl="6" indent="-317500" rtl="0">
              <a:lnSpc>
                <a:spcPct val="115000"/>
              </a:lnSpc>
              <a:spcBef>
                <a:spcPts val="0"/>
              </a:spcBef>
              <a:spcAft>
                <a:spcPts val="0"/>
              </a:spcAft>
              <a:buClr>
                <a:schemeClr val="lt2"/>
              </a:buClr>
              <a:buSzPts val="1400"/>
              <a:buChar char="●"/>
              <a:defRPr>
                <a:solidFill>
                  <a:schemeClr val="lt2"/>
                </a:solidFill>
              </a:defRPr>
            </a:lvl7pPr>
            <a:lvl8pPr marL="3657600" lvl="7" indent="-317500" rtl="0">
              <a:lnSpc>
                <a:spcPct val="115000"/>
              </a:lnSpc>
              <a:spcBef>
                <a:spcPts val="0"/>
              </a:spcBef>
              <a:spcAft>
                <a:spcPts val="0"/>
              </a:spcAft>
              <a:buClr>
                <a:schemeClr val="lt2"/>
              </a:buClr>
              <a:buSzPts val="1400"/>
              <a:buChar char="○"/>
              <a:defRPr>
                <a:solidFill>
                  <a:schemeClr val="lt2"/>
                </a:solidFill>
              </a:defRPr>
            </a:lvl8pPr>
            <a:lvl9pPr marL="4114800" lvl="8" indent="-317500" rtl="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hyperlink" Target="https://www.tenable.com/plugins/nessus/10280" TargetMode="External"/><Relationship Id="rId3" Type="http://schemas.openxmlformats.org/officeDocument/2006/relationships/hyperlink" Target="https://www.tenable.com/plugins/nessus/22964" TargetMode="External"/><Relationship Id="rId7" Type="http://schemas.openxmlformats.org/officeDocument/2006/relationships/hyperlink" Target="https://www.tenable.com/plugins/nessus/10267" TargetMode="External"/><Relationship Id="rId12" Type="http://schemas.openxmlformats.org/officeDocument/2006/relationships/hyperlink" Target="https://www.tenable.com/plugins/nessus/10263"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www.tenable.com/plugins/nessus/21643" TargetMode="External"/><Relationship Id="rId11" Type="http://schemas.openxmlformats.org/officeDocument/2006/relationships/hyperlink" Target="https://www.tenable.com/plugins/nessus/40448" TargetMode="External"/><Relationship Id="rId5" Type="http://schemas.openxmlformats.org/officeDocument/2006/relationships/hyperlink" Target="https://www.tenable.com/plugins/nessus/10107" TargetMode="External"/><Relationship Id="rId10" Type="http://schemas.openxmlformats.org/officeDocument/2006/relationships/hyperlink" Target="https://www.tenable.com/plugins/nessus/10150" TargetMode="External"/><Relationship Id="rId4" Type="http://schemas.openxmlformats.org/officeDocument/2006/relationships/hyperlink" Target="https://www.tenable.com/plugins/nessus/10582" TargetMode="External"/><Relationship Id="rId9" Type="http://schemas.openxmlformats.org/officeDocument/2006/relationships/hyperlink" Target="https://www.tenable.com/plugins/nessus/10394"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abbitHoleAdventurer/Presentation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www.tenable.com/blog/using-the-nasl-nessus-command-line-tool"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hyperlink" Target="https://www.qualys.com/docs/qualys-custom-vulnerability-checks-user-guide.pdf" TargetMode="External"/><Relationship Id="rId4" Type="http://schemas.openxmlformats.org/officeDocument/2006/relationships/hyperlink" Target="https://docs.rapid7.com/insightvm/writing-vulnerability-check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cisa.gov/news-events/cybersecurity-advisories/aa22-279a"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600" b="1">
                <a:latin typeface="Spectral"/>
                <a:ea typeface="Spectral"/>
                <a:cs typeface="Spectral"/>
                <a:sym typeface="Spectral"/>
              </a:rPr>
              <a:t>Diving into the Abyss: </a:t>
            </a:r>
            <a:endParaRPr sz="3600" b="1">
              <a:latin typeface="Spectral"/>
              <a:ea typeface="Spectral"/>
              <a:cs typeface="Spectral"/>
              <a:sym typeface="Spectral"/>
            </a:endParaRPr>
          </a:p>
          <a:p>
            <a:pPr marL="0" lvl="0" indent="0" algn="ctr" rtl="0">
              <a:spcBef>
                <a:spcPts val="0"/>
              </a:spcBef>
              <a:spcAft>
                <a:spcPts val="0"/>
              </a:spcAft>
              <a:buNone/>
            </a:pPr>
            <a:r>
              <a:rPr lang="en" sz="3600" b="1">
                <a:latin typeface="Spectral"/>
                <a:ea typeface="Spectral"/>
                <a:cs typeface="Spectral"/>
                <a:sym typeface="Spectral"/>
              </a:rPr>
              <a:t>Analyzing Vulnerability Scans</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Infrastructure Scans?</a:t>
            </a:r>
            <a:endParaRPr/>
          </a:p>
          <a:p>
            <a:pPr marL="0" lvl="0" indent="0" algn="l" rtl="0">
              <a:spcBef>
                <a:spcPts val="0"/>
              </a:spcBef>
              <a:spcAft>
                <a:spcPts val="0"/>
              </a:spcAft>
              <a:buNone/>
            </a:pPr>
            <a:endParaRPr/>
          </a:p>
        </p:txBody>
      </p:sp>
      <p:sp>
        <p:nvSpPr>
          <p:cNvPr id="119" name="Google Shape;119;p22"/>
          <p:cNvSpPr txBox="1"/>
          <p:nvPr/>
        </p:nvSpPr>
        <p:spPr>
          <a:xfrm>
            <a:off x="311700" y="1082525"/>
            <a:ext cx="8453400" cy="38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0" name="Google Shape;120;p22"/>
          <p:cNvPicPr preferRelativeResize="0"/>
          <p:nvPr/>
        </p:nvPicPr>
        <p:blipFill>
          <a:blip r:embed="rId3">
            <a:alphaModFix/>
          </a:blip>
          <a:stretch>
            <a:fillRect/>
          </a:stretch>
        </p:blipFill>
        <p:spPr>
          <a:xfrm>
            <a:off x="20045" y="1082525"/>
            <a:ext cx="7311980" cy="4045150"/>
          </a:xfrm>
          <a:prstGeom prst="rect">
            <a:avLst/>
          </a:prstGeom>
          <a:noFill/>
          <a:ln>
            <a:noFill/>
          </a:ln>
        </p:spPr>
      </p:pic>
      <p:pic>
        <p:nvPicPr>
          <p:cNvPr id="121" name="Google Shape;121;p22"/>
          <p:cNvPicPr preferRelativeResize="0"/>
          <p:nvPr/>
        </p:nvPicPr>
        <p:blipFill>
          <a:blip r:embed="rId4">
            <a:alphaModFix/>
          </a:blip>
          <a:stretch>
            <a:fillRect/>
          </a:stretch>
        </p:blipFill>
        <p:spPr>
          <a:xfrm>
            <a:off x="1265125" y="1421475"/>
            <a:ext cx="6848701" cy="3210300"/>
          </a:xfrm>
          <a:prstGeom prst="rect">
            <a:avLst/>
          </a:prstGeom>
          <a:noFill/>
          <a:ln>
            <a:noFill/>
          </a:ln>
        </p:spPr>
      </p:pic>
      <p:pic>
        <p:nvPicPr>
          <p:cNvPr id="122" name="Google Shape;122;p22"/>
          <p:cNvPicPr preferRelativeResize="0"/>
          <p:nvPr/>
        </p:nvPicPr>
        <p:blipFill>
          <a:blip r:embed="rId5">
            <a:alphaModFix/>
          </a:blip>
          <a:stretch>
            <a:fillRect/>
          </a:stretch>
        </p:blipFill>
        <p:spPr>
          <a:xfrm>
            <a:off x="3536150" y="1807225"/>
            <a:ext cx="5296148" cy="3320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Vulnerability Scanners - Just NMAP With a Wetsuit?</a:t>
            </a:r>
            <a:endParaRPr/>
          </a:p>
        </p:txBody>
      </p:sp>
      <p:pic>
        <p:nvPicPr>
          <p:cNvPr id="128" name="Google Shape;128;p23"/>
          <p:cNvPicPr preferRelativeResize="0"/>
          <p:nvPr/>
        </p:nvPicPr>
        <p:blipFill>
          <a:blip r:embed="rId3">
            <a:alphaModFix/>
          </a:blip>
          <a:stretch>
            <a:fillRect/>
          </a:stretch>
        </p:blipFill>
        <p:spPr>
          <a:xfrm>
            <a:off x="1103313" y="1017725"/>
            <a:ext cx="6937375" cy="3820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Vulnerability Scan Process Review</a:t>
            </a:r>
            <a:endParaRPr/>
          </a:p>
        </p:txBody>
      </p:sp>
      <p:sp>
        <p:nvSpPr>
          <p:cNvPr id="134" name="Google Shape;134;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Clr>
                <a:schemeClr val="dk1"/>
              </a:buClr>
              <a:buSzPts val="2100"/>
              <a:buAutoNum type="arabicPeriod"/>
            </a:pPr>
            <a:r>
              <a:rPr lang="en" sz="2100" b="1">
                <a:solidFill>
                  <a:schemeClr val="dk1"/>
                </a:solidFill>
              </a:rPr>
              <a:t>Target Identification - (NMAP)</a:t>
            </a:r>
            <a:endParaRPr sz="2100" b="1">
              <a:solidFill>
                <a:schemeClr val="dk1"/>
              </a:solidFill>
            </a:endParaRPr>
          </a:p>
          <a:p>
            <a:pPr marL="457200" lvl="0" indent="-361950" algn="l" rtl="0">
              <a:spcBef>
                <a:spcPts val="0"/>
              </a:spcBef>
              <a:spcAft>
                <a:spcPts val="0"/>
              </a:spcAft>
              <a:buClr>
                <a:schemeClr val="dk1"/>
              </a:buClr>
              <a:buSzPts val="2100"/>
              <a:buAutoNum type="arabicPeriod"/>
            </a:pPr>
            <a:r>
              <a:rPr lang="en" sz="2100" b="1">
                <a:solidFill>
                  <a:schemeClr val="dk1"/>
                </a:solidFill>
              </a:rPr>
              <a:t>Port Identification - (NMAP)</a:t>
            </a:r>
            <a:endParaRPr sz="2100" b="1">
              <a:solidFill>
                <a:schemeClr val="dk1"/>
              </a:solidFill>
            </a:endParaRPr>
          </a:p>
          <a:p>
            <a:pPr marL="457200" lvl="0" indent="-361950" algn="l" rtl="0">
              <a:spcBef>
                <a:spcPts val="0"/>
              </a:spcBef>
              <a:spcAft>
                <a:spcPts val="0"/>
              </a:spcAft>
              <a:buClr>
                <a:schemeClr val="dk1"/>
              </a:buClr>
              <a:buSzPts val="2100"/>
              <a:buAutoNum type="arabicPeriod"/>
            </a:pPr>
            <a:r>
              <a:rPr lang="en" sz="2100" b="1">
                <a:solidFill>
                  <a:schemeClr val="dk1"/>
                </a:solidFill>
              </a:rPr>
              <a:t>Service Identification - (NMAP)</a:t>
            </a:r>
            <a:endParaRPr sz="2100" b="1">
              <a:solidFill>
                <a:schemeClr val="dk1"/>
              </a:solidFill>
            </a:endParaRPr>
          </a:p>
          <a:p>
            <a:pPr marL="457200" lvl="0" indent="-361950" algn="l" rtl="0">
              <a:spcBef>
                <a:spcPts val="0"/>
              </a:spcBef>
              <a:spcAft>
                <a:spcPts val="0"/>
              </a:spcAft>
              <a:buClr>
                <a:schemeClr val="dk1"/>
              </a:buClr>
              <a:buSzPts val="2100"/>
              <a:buAutoNum type="arabicPeriod"/>
            </a:pPr>
            <a:r>
              <a:rPr lang="en" sz="2100" b="1">
                <a:solidFill>
                  <a:schemeClr val="dk1"/>
                </a:solidFill>
              </a:rPr>
              <a:t>Target Fingerprinting - (NMAP, Scanning Tool)</a:t>
            </a:r>
            <a:endParaRPr sz="2100" b="1">
              <a:solidFill>
                <a:schemeClr val="dk1"/>
              </a:solidFill>
            </a:endParaRPr>
          </a:p>
          <a:p>
            <a:pPr marL="457200" lvl="0" indent="-361950" algn="l" rtl="0">
              <a:spcBef>
                <a:spcPts val="0"/>
              </a:spcBef>
              <a:spcAft>
                <a:spcPts val="0"/>
              </a:spcAft>
              <a:buClr>
                <a:schemeClr val="dk1"/>
              </a:buClr>
              <a:buSzPts val="2100"/>
              <a:buAutoNum type="arabicPeriod"/>
            </a:pPr>
            <a:r>
              <a:rPr lang="en" sz="2100" b="1">
                <a:solidFill>
                  <a:schemeClr val="dk1"/>
                </a:solidFill>
              </a:rPr>
              <a:t>Service Fingerprinting - (NMAP, Scanning Tool)</a:t>
            </a:r>
            <a:endParaRPr sz="2100" b="1">
              <a:solidFill>
                <a:schemeClr val="dk1"/>
              </a:solidFill>
            </a:endParaRPr>
          </a:p>
          <a:p>
            <a:pPr marL="457200" lvl="0" indent="-361950" algn="l" rtl="0">
              <a:spcBef>
                <a:spcPts val="0"/>
              </a:spcBef>
              <a:spcAft>
                <a:spcPts val="0"/>
              </a:spcAft>
              <a:buClr>
                <a:schemeClr val="dk1"/>
              </a:buClr>
              <a:buSzPts val="2100"/>
              <a:buAutoNum type="arabicPeriod"/>
            </a:pPr>
            <a:r>
              <a:rPr lang="en" sz="2100" b="1">
                <a:solidFill>
                  <a:schemeClr val="dk1"/>
                </a:solidFill>
              </a:rPr>
              <a:t>Vulnerability Check Selection - (Scanning Tool)</a:t>
            </a:r>
            <a:endParaRPr sz="2100" b="1">
              <a:solidFill>
                <a:schemeClr val="dk1"/>
              </a:solidFill>
            </a:endParaRPr>
          </a:p>
          <a:p>
            <a:pPr marL="457200" lvl="0" indent="-361950" algn="l" rtl="0">
              <a:spcBef>
                <a:spcPts val="0"/>
              </a:spcBef>
              <a:spcAft>
                <a:spcPts val="0"/>
              </a:spcAft>
              <a:buClr>
                <a:schemeClr val="dk1"/>
              </a:buClr>
              <a:buSzPts val="2100"/>
              <a:buAutoNum type="arabicPeriod"/>
            </a:pPr>
            <a:r>
              <a:rPr lang="en" sz="2100" b="1">
                <a:solidFill>
                  <a:schemeClr val="dk1"/>
                </a:solidFill>
              </a:rPr>
              <a:t>Vulnerability Check Analysis - (Scanning Tool)</a:t>
            </a:r>
            <a:endParaRPr sz="2100" b="1">
              <a:solidFill>
                <a:schemeClr val="dk1"/>
              </a:solidFill>
            </a:endParaRPr>
          </a:p>
          <a:p>
            <a:pPr marL="457200" lvl="0" indent="-361950" algn="l" rtl="0">
              <a:spcBef>
                <a:spcPts val="0"/>
              </a:spcBef>
              <a:spcAft>
                <a:spcPts val="0"/>
              </a:spcAft>
              <a:buClr>
                <a:schemeClr val="dk1"/>
              </a:buClr>
              <a:buSzPts val="2100"/>
              <a:buAutoNum type="arabicPeriod"/>
            </a:pPr>
            <a:r>
              <a:rPr lang="en" sz="2100" b="1">
                <a:solidFill>
                  <a:schemeClr val="dk1"/>
                </a:solidFill>
              </a:rPr>
              <a:t>Collect / Store - (Scanning Tool)</a:t>
            </a:r>
            <a:endParaRPr sz="2100" b="1">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Target Identification (Vulnerability Scanners)</a:t>
            </a:r>
            <a:endParaRPr/>
          </a:p>
        </p:txBody>
      </p:sp>
      <p:sp>
        <p:nvSpPr>
          <p:cNvPr id="140" name="Google Shape;140;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A combination of connection requests: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ARP</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ICMP echo requests (pings)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TCP packets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UDP packets</a:t>
            </a:r>
            <a:br>
              <a:rPr lang="en"/>
            </a:br>
            <a:r>
              <a:rPr lang="en"/>
              <a:t>	</a:t>
            </a:r>
            <a:br>
              <a:rPr lang="en"/>
            </a:br>
            <a:r>
              <a:rPr lang="en"/>
              <a:t>	</a:t>
            </a:r>
            <a:br>
              <a:rPr lang="en"/>
            </a:br>
            <a:r>
              <a:rPr lang="en"/>
              <a:t>	</a:t>
            </a:r>
            <a:endParaRPr/>
          </a:p>
          <a:p>
            <a:pPr marL="0" lvl="0" indent="0" algn="l" rtl="0">
              <a:spcBef>
                <a:spcPts val="1200"/>
              </a:spcBef>
              <a:spcAft>
                <a:spcPts val="12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Target Identification (NMAP)</a:t>
            </a:r>
            <a:endParaRPr/>
          </a:p>
        </p:txBody>
      </p:sp>
      <p:sp>
        <p:nvSpPr>
          <p:cNvPr id="146" name="Google Shape;146;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334327" algn="l" rtl="0">
              <a:spcBef>
                <a:spcPts val="0"/>
              </a:spcBef>
              <a:spcAft>
                <a:spcPts val="0"/>
              </a:spcAft>
              <a:buSzPct val="100000"/>
              <a:buChar char="-"/>
            </a:pPr>
            <a:r>
              <a:rPr lang="en"/>
              <a:t>Going beyond just PING</a:t>
            </a:r>
            <a:endParaRPr/>
          </a:p>
          <a:p>
            <a:pPr marL="457200" lvl="0" indent="-334327" algn="l" rtl="0">
              <a:spcBef>
                <a:spcPts val="0"/>
              </a:spcBef>
              <a:spcAft>
                <a:spcPts val="0"/>
              </a:spcAft>
              <a:buSzPct val="100000"/>
              <a:buChar char="-"/>
            </a:pPr>
            <a:r>
              <a:rPr lang="en"/>
              <a:t>Identifying targets varies greatly depending on purpose (</a:t>
            </a:r>
            <a:r>
              <a:rPr lang="en" sz="1600"/>
              <a:t>system admin, auditor, etc</a:t>
            </a:r>
            <a:r>
              <a:rPr lang="en"/>
              <a:t>)</a:t>
            </a:r>
            <a:endParaRPr/>
          </a:p>
          <a:p>
            <a:pPr marL="914400" lvl="1" indent="-310832" algn="l" rtl="0">
              <a:spcBef>
                <a:spcPts val="0"/>
              </a:spcBef>
              <a:spcAft>
                <a:spcPts val="0"/>
              </a:spcAft>
              <a:buSzPct val="100000"/>
              <a:buChar char="-"/>
            </a:pPr>
            <a:r>
              <a:rPr lang="en"/>
              <a:t>NMAP is extremely flexible and allows for multiple ways of scanning</a:t>
            </a:r>
            <a:endParaRPr/>
          </a:p>
          <a:p>
            <a:pPr marL="0" lvl="0" indent="0" algn="l" rtl="0">
              <a:spcBef>
                <a:spcPts val="1200"/>
              </a:spcBef>
              <a:spcAft>
                <a:spcPts val="0"/>
              </a:spcAft>
              <a:buNone/>
            </a:pPr>
            <a:r>
              <a:rPr lang="en"/>
              <a:t>- By default, if no host discovery options are given, nmap sends:</a:t>
            </a:r>
            <a:br>
              <a:rPr lang="en"/>
            </a:br>
            <a:r>
              <a:rPr lang="en"/>
              <a:t>	-  an ICMP echo request </a:t>
            </a:r>
            <a:br>
              <a:rPr lang="en"/>
            </a:br>
            <a:r>
              <a:rPr lang="en"/>
              <a:t>	- a TCP SYN packet to port 443 </a:t>
            </a:r>
            <a:br>
              <a:rPr lang="en"/>
            </a:br>
            <a:r>
              <a:rPr lang="en"/>
              <a:t>	- a TCP ACK packet to port 80 </a:t>
            </a:r>
            <a:br>
              <a:rPr lang="en"/>
            </a:br>
            <a:r>
              <a:rPr lang="en"/>
              <a:t>	- an ICMP timestamp request</a:t>
            </a:r>
            <a:br>
              <a:rPr lang="en"/>
            </a:br>
            <a:r>
              <a:rPr lang="en"/>
              <a:t>	- For IPv6, the ICMP timestamp request is omitted</a:t>
            </a:r>
            <a:endParaRPr/>
          </a:p>
          <a:p>
            <a:pPr marL="0" lvl="0" indent="0" algn="l" rtl="0">
              <a:spcBef>
                <a:spcPts val="1200"/>
              </a:spcBef>
              <a:spcAft>
                <a:spcPts val="1200"/>
              </a:spcAft>
              <a:buNone/>
            </a:pPr>
            <a:r>
              <a:rPr lang="en"/>
              <a:t>- The flags -sn (</a:t>
            </a:r>
            <a:r>
              <a:rPr lang="en" sz="1600"/>
              <a:t>no port scan, just host discovery</a:t>
            </a:r>
            <a:r>
              <a:rPr lang="en"/>
              <a:t>) and -Pn (</a:t>
            </a:r>
            <a:r>
              <a:rPr lang="en" sz="1600"/>
              <a:t>no ping, assume host is up</a:t>
            </a:r>
            <a:r>
              <a:rPr lang="en"/>
              <a:t>) can also be used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Target Identification - Tenable Default Settings</a:t>
            </a:r>
            <a:endParaRPr/>
          </a:p>
        </p:txBody>
      </p:sp>
      <p:sp>
        <p:nvSpPr>
          <p:cNvPr id="152" name="Google Shape;152;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n"/>
              <a:t>The four types of ping methods that Tenable uses are ARP, ICMP, TCP, and UDP</a:t>
            </a:r>
            <a:endParaRPr/>
          </a:p>
          <a:p>
            <a:pPr marL="457200" lvl="0" indent="-342900" algn="l" rtl="0">
              <a:spcBef>
                <a:spcPts val="0"/>
              </a:spcBef>
              <a:spcAft>
                <a:spcPts val="0"/>
              </a:spcAft>
              <a:buSzPts val="1800"/>
              <a:buChar char="-"/>
            </a:pPr>
            <a:r>
              <a:rPr lang="en"/>
              <a:t>These are ran in the following descending order</a:t>
            </a:r>
            <a:endParaRPr/>
          </a:p>
          <a:p>
            <a:pPr marL="914400" lvl="1" indent="-317500" algn="l" rtl="0">
              <a:spcBef>
                <a:spcPts val="0"/>
              </a:spcBef>
              <a:spcAft>
                <a:spcPts val="0"/>
              </a:spcAft>
              <a:buSzPts val="1400"/>
              <a:buChar char="-"/>
            </a:pPr>
            <a:r>
              <a:rPr lang="en"/>
              <a:t>ARP (only when a scanner is on the same subnet as the target)</a:t>
            </a:r>
            <a:endParaRPr/>
          </a:p>
          <a:p>
            <a:pPr marL="914400" lvl="1" indent="-317500" algn="l" rtl="0">
              <a:spcBef>
                <a:spcPts val="0"/>
              </a:spcBef>
              <a:spcAft>
                <a:spcPts val="0"/>
              </a:spcAft>
              <a:buSzPts val="1400"/>
              <a:buChar char="-"/>
            </a:pPr>
            <a:r>
              <a:rPr lang="en"/>
              <a:t>ICMP</a:t>
            </a:r>
            <a:endParaRPr/>
          </a:p>
          <a:p>
            <a:pPr marL="914400" lvl="1" indent="-317500" algn="l" rtl="0">
              <a:spcBef>
                <a:spcPts val="0"/>
              </a:spcBef>
              <a:spcAft>
                <a:spcPts val="0"/>
              </a:spcAft>
              <a:buSzPts val="1400"/>
              <a:buChar char="-"/>
            </a:pPr>
            <a:r>
              <a:rPr lang="en"/>
              <a:t>TCP</a:t>
            </a:r>
            <a:endParaRPr/>
          </a:p>
          <a:p>
            <a:pPr marL="914400" lvl="1" indent="-317500" algn="l" rtl="0">
              <a:spcBef>
                <a:spcPts val="0"/>
              </a:spcBef>
              <a:spcAft>
                <a:spcPts val="0"/>
              </a:spcAft>
              <a:buSzPts val="1400"/>
              <a:buChar char="-"/>
            </a:pPr>
            <a:r>
              <a:rPr lang="en"/>
              <a:t>UDP (if enabled in the scan)</a:t>
            </a:r>
            <a:endParaRPr/>
          </a:p>
          <a:p>
            <a:pPr marL="0" lvl="0" indent="0" algn="l" rtl="0">
              <a:spcBef>
                <a:spcPts val="1200"/>
              </a:spcBef>
              <a:spcAft>
                <a:spcPts val="0"/>
              </a:spcAft>
              <a:buNone/>
            </a:pPr>
            <a:r>
              <a:rPr lang="en"/>
              <a:t>- Scans only use the highest enabled ping method in the hierarchy</a:t>
            </a:r>
            <a:br>
              <a:rPr lang="en"/>
            </a:br>
            <a:r>
              <a:rPr lang="en"/>
              <a:t>	- If the ARP scan is enabled, the ICMP and TCP scan will not run even if selected</a:t>
            </a:r>
            <a:endParaRPr/>
          </a:p>
          <a:p>
            <a:pPr marL="0" lvl="0" indent="0" algn="l" rtl="0">
              <a:spcBef>
                <a:spcPts val="1200"/>
              </a:spcBef>
              <a:spcAft>
                <a:spcPts val="1200"/>
              </a:spcAft>
              <a:buNone/>
            </a:pPr>
            <a:r>
              <a:rPr lang="en"/>
              <a:t>- As a default, if a host does not respond to a ping, it will not be scanned and the scan will end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LOG REVIEW FOR TARGET IDENTIFICATION</a:t>
            </a:r>
            <a:endParaRPr/>
          </a:p>
        </p:txBody>
      </p:sp>
      <p:pic>
        <p:nvPicPr>
          <p:cNvPr id="158" name="Google Shape;158;p28"/>
          <p:cNvPicPr preferRelativeResize="0"/>
          <p:nvPr/>
        </p:nvPicPr>
        <p:blipFill>
          <a:blip r:embed="rId3">
            <a:alphaModFix/>
          </a:blip>
          <a:stretch>
            <a:fillRect/>
          </a:stretch>
        </p:blipFill>
        <p:spPr>
          <a:xfrm>
            <a:off x="76200" y="1560325"/>
            <a:ext cx="8991599" cy="20228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Port Identification (NMAP)</a:t>
            </a:r>
            <a:endParaRPr/>
          </a:p>
        </p:txBody>
      </p:sp>
      <p:sp>
        <p:nvSpPr>
          <p:cNvPr id="164" name="Google Shape;164;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At its simplest form, nmap will scan for 1,000 TCP ports</a:t>
            </a:r>
            <a:br>
              <a:rPr lang="en"/>
            </a:br>
            <a:r>
              <a:rPr lang="en" sz="1500"/>
              <a:t>	nmap [TARGET]</a:t>
            </a:r>
            <a:r>
              <a:rPr lang="en"/>
              <a:t> </a:t>
            </a:r>
            <a:endParaRPr/>
          </a:p>
          <a:p>
            <a:pPr marL="457200" lvl="0" indent="-342900" algn="l" rtl="0">
              <a:spcBef>
                <a:spcPts val="0"/>
              </a:spcBef>
              <a:spcAft>
                <a:spcPts val="0"/>
              </a:spcAft>
              <a:buSzPts val="1800"/>
              <a:buChar char="-"/>
            </a:pPr>
            <a:r>
              <a:rPr lang="en"/>
              <a:t>Nmap divides ports into six states</a:t>
            </a:r>
            <a:endParaRPr/>
          </a:p>
          <a:p>
            <a:pPr marL="914400" lvl="1" indent="-317500" algn="l" rtl="0">
              <a:spcBef>
                <a:spcPts val="0"/>
              </a:spcBef>
              <a:spcAft>
                <a:spcPts val="0"/>
              </a:spcAft>
              <a:buSzPts val="1400"/>
              <a:buChar char="-"/>
            </a:pPr>
            <a:r>
              <a:rPr lang="en"/>
              <a:t>open</a:t>
            </a:r>
            <a:endParaRPr/>
          </a:p>
          <a:p>
            <a:pPr marL="914400" lvl="1" indent="-317500" algn="l" rtl="0">
              <a:spcBef>
                <a:spcPts val="0"/>
              </a:spcBef>
              <a:spcAft>
                <a:spcPts val="0"/>
              </a:spcAft>
              <a:buSzPts val="1400"/>
              <a:buChar char="-"/>
            </a:pPr>
            <a:r>
              <a:rPr lang="en"/>
              <a:t>closed</a:t>
            </a:r>
            <a:endParaRPr/>
          </a:p>
          <a:p>
            <a:pPr marL="914400" lvl="1" indent="-317500" algn="l" rtl="0">
              <a:spcBef>
                <a:spcPts val="0"/>
              </a:spcBef>
              <a:spcAft>
                <a:spcPts val="0"/>
              </a:spcAft>
              <a:buSzPts val="1400"/>
              <a:buChar char="-"/>
            </a:pPr>
            <a:r>
              <a:rPr lang="en"/>
              <a:t>filtered</a:t>
            </a:r>
            <a:endParaRPr/>
          </a:p>
          <a:p>
            <a:pPr marL="914400" lvl="1" indent="-317500" algn="l" rtl="0">
              <a:spcBef>
                <a:spcPts val="0"/>
              </a:spcBef>
              <a:spcAft>
                <a:spcPts val="0"/>
              </a:spcAft>
              <a:buSzPts val="1400"/>
              <a:buChar char="-"/>
            </a:pPr>
            <a:r>
              <a:rPr lang="en"/>
              <a:t>unfiltered</a:t>
            </a:r>
            <a:endParaRPr/>
          </a:p>
          <a:p>
            <a:pPr marL="914400" lvl="1" indent="-317500" algn="l" rtl="0">
              <a:spcBef>
                <a:spcPts val="0"/>
              </a:spcBef>
              <a:spcAft>
                <a:spcPts val="0"/>
              </a:spcAft>
              <a:buSzPts val="1400"/>
              <a:buChar char="-"/>
            </a:pPr>
            <a:r>
              <a:rPr lang="en"/>
              <a:t>open | filtered</a:t>
            </a:r>
            <a:endParaRPr/>
          </a:p>
          <a:p>
            <a:pPr marL="914400" lvl="1" indent="-317500" algn="l" rtl="0">
              <a:spcBef>
                <a:spcPts val="0"/>
              </a:spcBef>
              <a:spcAft>
                <a:spcPts val="0"/>
              </a:spcAft>
              <a:buSzPts val="1400"/>
              <a:buChar char="-"/>
            </a:pPr>
            <a:r>
              <a:rPr lang="en"/>
              <a:t>closed | filtered</a:t>
            </a:r>
            <a:endParaRPr/>
          </a:p>
          <a:p>
            <a:pPr marL="0" lvl="0" indent="0" algn="l" rtl="0">
              <a:spcBef>
                <a:spcPts val="1200"/>
              </a:spcBef>
              <a:spcAft>
                <a:spcPts val="1200"/>
              </a:spcAft>
              <a:buNone/>
            </a:pPr>
            <a:r>
              <a:rPr lang="en"/>
              <a:t>- Even though nmap can be ran with general user privileges, most of the scan types are only available to privileged users.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LOG REVIEW FOR PORT IDENTIFICATION</a:t>
            </a:r>
            <a:endParaRPr/>
          </a:p>
          <a:p>
            <a:pPr marL="0" lvl="0" indent="0" algn="l" rtl="0">
              <a:spcBef>
                <a:spcPts val="0"/>
              </a:spcBef>
              <a:spcAft>
                <a:spcPts val="0"/>
              </a:spcAft>
              <a:buNone/>
            </a:pPr>
            <a:endParaRPr/>
          </a:p>
        </p:txBody>
      </p:sp>
      <p:pic>
        <p:nvPicPr>
          <p:cNvPr id="170" name="Google Shape;170;p30"/>
          <p:cNvPicPr preferRelativeResize="0"/>
          <p:nvPr/>
        </p:nvPicPr>
        <p:blipFill>
          <a:blip r:embed="rId3">
            <a:alphaModFix/>
          </a:blip>
          <a:stretch>
            <a:fillRect/>
          </a:stretch>
        </p:blipFill>
        <p:spPr>
          <a:xfrm>
            <a:off x="103850" y="1357425"/>
            <a:ext cx="8936300" cy="24286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Service Identification (NMAP)</a:t>
            </a:r>
            <a:endParaRPr/>
          </a:p>
        </p:txBody>
      </p:sp>
      <p:sp>
        <p:nvSpPr>
          <p:cNvPr id="176" name="Google Shape;176;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Nmap uses its nmap-services database, has about 2,200 well-known services</a:t>
            </a:r>
            <a:endParaRPr/>
          </a:p>
          <a:p>
            <a:pPr marL="457200" lvl="0" indent="-342900" algn="l" rtl="0">
              <a:spcBef>
                <a:spcPts val="0"/>
              </a:spcBef>
              <a:spcAft>
                <a:spcPts val="0"/>
              </a:spcAft>
              <a:buSzPts val="1800"/>
              <a:buChar char="-"/>
            </a:pPr>
            <a:r>
              <a:rPr lang="en"/>
              <a:t>Nmap also sends service-specific probes </a:t>
            </a:r>
            <a:endParaRPr/>
          </a:p>
          <a:p>
            <a:pPr marL="457200" lvl="0" indent="-342900" algn="l" rtl="0">
              <a:spcBef>
                <a:spcPts val="0"/>
              </a:spcBef>
              <a:spcAft>
                <a:spcPts val="0"/>
              </a:spcAft>
              <a:buSzPts val="1800"/>
              <a:buChar char="-"/>
            </a:pPr>
            <a:r>
              <a:rPr lang="en"/>
              <a:t>Miscellaneous information discovered about a service is collected in the “info” field. This is displayed in the VERSION column inside parentheses following the product name and version number.</a:t>
            </a:r>
            <a:endParaRPr/>
          </a:p>
          <a:p>
            <a:pPr marL="0" lvl="0" indent="0" algn="l" rtl="0">
              <a:spcBef>
                <a:spcPts val="1200"/>
              </a:spcBef>
              <a:spcAft>
                <a:spcPts val="1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BIO</a:t>
            </a:r>
            <a:endParaRPr/>
          </a:p>
        </p:txBody>
      </p:sp>
      <p:sp>
        <p:nvSpPr>
          <p:cNvPr id="60" name="Google Shape;60;p14"/>
          <p:cNvSpPr txBox="1"/>
          <p:nvPr/>
        </p:nvSpPr>
        <p:spPr>
          <a:xfrm>
            <a:off x="464100" y="1304875"/>
            <a:ext cx="26532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800">
                <a:solidFill>
                  <a:schemeClr val="dk1"/>
                </a:solidFill>
              </a:rPr>
              <a:t>Edwin Perez</a:t>
            </a:r>
            <a:endParaRPr sz="1800">
              <a:solidFill>
                <a:schemeClr val="dk1"/>
              </a:solidFill>
            </a:endParaRPr>
          </a:p>
          <a:p>
            <a:pPr marL="457200" lvl="0" indent="-330200" algn="l" rtl="0">
              <a:lnSpc>
                <a:spcPct val="115000"/>
              </a:lnSpc>
              <a:spcBef>
                <a:spcPts val="1200"/>
              </a:spcBef>
              <a:spcAft>
                <a:spcPts val="0"/>
              </a:spcAft>
              <a:buClr>
                <a:schemeClr val="dk1"/>
              </a:buClr>
              <a:buSzPts val="1600"/>
              <a:buChar char="●"/>
            </a:pPr>
            <a:r>
              <a:rPr lang="en" sz="1600">
                <a:solidFill>
                  <a:schemeClr val="dk1"/>
                </a:solidFill>
              </a:rPr>
              <a:t>Avid Learner</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Enjoy Traveling</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CTF Player</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Aspiring Pentester</a:t>
            </a:r>
            <a:endParaRPr sz="1600">
              <a:solidFill>
                <a:schemeClr val="dk1"/>
              </a:solidFill>
            </a:endParaRPr>
          </a:p>
          <a:p>
            <a:pPr marL="0" lvl="0" indent="0" algn="l" rtl="0">
              <a:lnSpc>
                <a:spcPct val="115000"/>
              </a:lnSpc>
              <a:spcBef>
                <a:spcPts val="1200"/>
              </a:spcBef>
              <a:spcAft>
                <a:spcPts val="1200"/>
              </a:spcAft>
              <a:buNone/>
            </a:pPr>
            <a:endParaRPr sz="1800">
              <a:solidFill>
                <a:srgbClr val="ADADAD"/>
              </a:solidFill>
            </a:endParaRPr>
          </a:p>
        </p:txBody>
      </p:sp>
      <p:pic>
        <p:nvPicPr>
          <p:cNvPr id="61" name="Google Shape;61;p14"/>
          <p:cNvPicPr preferRelativeResize="0"/>
          <p:nvPr/>
        </p:nvPicPr>
        <p:blipFill>
          <a:blip r:embed="rId3">
            <a:alphaModFix/>
          </a:blip>
          <a:stretch>
            <a:fillRect/>
          </a:stretch>
        </p:blipFill>
        <p:spPr>
          <a:xfrm>
            <a:off x="4473847" y="475698"/>
            <a:ext cx="3119602" cy="2056001"/>
          </a:xfrm>
          <a:prstGeom prst="rect">
            <a:avLst/>
          </a:prstGeom>
          <a:noFill/>
          <a:ln>
            <a:noFill/>
          </a:ln>
        </p:spPr>
      </p:pic>
      <p:pic>
        <p:nvPicPr>
          <p:cNvPr id="62" name="Google Shape;62;p14"/>
          <p:cNvPicPr preferRelativeResize="0"/>
          <p:nvPr/>
        </p:nvPicPr>
        <p:blipFill>
          <a:blip r:embed="rId4">
            <a:alphaModFix/>
          </a:blip>
          <a:stretch>
            <a:fillRect/>
          </a:stretch>
        </p:blipFill>
        <p:spPr>
          <a:xfrm>
            <a:off x="4444600" y="2471950"/>
            <a:ext cx="1388902" cy="1388902"/>
          </a:xfrm>
          <a:prstGeom prst="rect">
            <a:avLst/>
          </a:prstGeom>
          <a:noFill/>
          <a:ln>
            <a:noFill/>
          </a:ln>
        </p:spPr>
      </p:pic>
      <p:pic>
        <p:nvPicPr>
          <p:cNvPr id="63" name="Google Shape;63;p14"/>
          <p:cNvPicPr preferRelativeResize="0"/>
          <p:nvPr/>
        </p:nvPicPr>
        <p:blipFill>
          <a:blip r:embed="rId5">
            <a:alphaModFix/>
          </a:blip>
          <a:stretch>
            <a:fillRect/>
          </a:stretch>
        </p:blipFill>
        <p:spPr>
          <a:xfrm>
            <a:off x="3117300" y="2371875"/>
            <a:ext cx="1589048" cy="1589048"/>
          </a:xfrm>
          <a:prstGeom prst="rect">
            <a:avLst/>
          </a:prstGeom>
          <a:noFill/>
          <a:ln>
            <a:noFill/>
          </a:ln>
        </p:spPr>
      </p:pic>
      <p:pic>
        <p:nvPicPr>
          <p:cNvPr id="65" name="Google Shape;65;p14"/>
          <p:cNvPicPr preferRelativeResize="0"/>
          <p:nvPr/>
        </p:nvPicPr>
        <p:blipFill>
          <a:blip r:embed="rId6">
            <a:alphaModFix/>
          </a:blip>
          <a:stretch>
            <a:fillRect/>
          </a:stretch>
        </p:blipFill>
        <p:spPr>
          <a:xfrm>
            <a:off x="7062799" y="2264050"/>
            <a:ext cx="1949748" cy="2599624"/>
          </a:xfrm>
          <a:prstGeom prst="rect">
            <a:avLst/>
          </a:prstGeom>
          <a:noFill/>
          <a:ln>
            <a:noFill/>
          </a:ln>
        </p:spPr>
      </p:pic>
      <p:pic>
        <p:nvPicPr>
          <p:cNvPr id="66" name="Google Shape;66;p14"/>
          <p:cNvPicPr preferRelativeResize="0"/>
          <p:nvPr/>
        </p:nvPicPr>
        <p:blipFill>
          <a:blip r:embed="rId7">
            <a:alphaModFix/>
          </a:blip>
          <a:stretch>
            <a:fillRect/>
          </a:stretch>
        </p:blipFill>
        <p:spPr>
          <a:xfrm>
            <a:off x="5833494" y="2264051"/>
            <a:ext cx="1423476" cy="11642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Service Identification (Tenable)</a:t>
            </a:r>
            <a:endParaRPr/>
          </a:p>
        </p:txBody>
      </p:sp>
      <p:sp>
        <p:nvSpPr>
          <p:cNvPr id="182" name="Google Shape;182;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marR="0" lvl="0" indent="-342900" algn="l" rtl="0">
              <a:lnSpc>
                <a:spcPct val="115000"/>
              </a:lnSpc>
              <a:spcBef>
                <a:spcPts val="0"/>
              </a:spcBef>
              <a:spcAft>
                <a:spcPts val="0"/>
              </a:spcAft>
              <a:buSzPts val="1800"/>
              <a:buChar char="-"/>
            </a:pPr>
            <a:r>
              <a:rPr lang="en"/>
              <a:t>Plugin </a:t>
            </a:r>
            <a:r>
              <a:rPr lang="en">
                <a:uFill>
                  <a:noFill/>
                </a:uFill>
                <a:hlinkClick r:id="rId3"/>
              </a:rPr>
              <a:t>22964</a:t>
            </a:r>
            <a:r>
              <a:rPr lang="en"/>
              <a:t> is the main plugin used for probing open ports and analyzing the response to determine which services are running on the remote host. </a:t>
            </a:r>
            <a:endParaRPr/>
          </a:p>
          <a:p>
            <a:pPr marL="457200" marR="0" lvl="0" indent="-342900" algn="l" rtl="0">
              <a:lnSpc>
                <a:spcPct val="115000"/>
              </a:lnSpc>
              <a:spcBef>
                <a:spcPts val="0"/>
              </a:spcBef>
              <a:spcAft>
                <a:spcPts val="0"/>
              </a:spcAft>
              <a:buSzPts val="1800"/>
              <a:buChar char="-"/>
            </a:pPr>
            <a:r>
              <a:rPr lang="en"/>
              <a:t>Following, the scanner probes for specific protocols and their versions. These include HTTP (</a:t>
            </a:r>
            <a:r>
              <a:rPr lang="en">
                <a:uFill>
                  <a:noFill/>
                </a:uFill>
                <a:hlinkClick r:id="rId4"/>
              </a:rPr>
              <a:t>10582</a:t>
            </a:r>
            <a:r>
              <a:rPr lang="en"/>
              <a:t>, </a:t>
            </a:r>
            <a:r>
              <a:rPr lang="en">
                <a:uFill>
                  <a:noFill/>
                </a:uFill>
                <a:hlinkClick r:id="rId5"/>
              </a:rPr>
              <a:t>10107</a:t>
            </a:r>
            <a:r>
              <a:rPr lang="en"/>
              <a:t>), SSL / TLS (</a:t>
            </a:r>
            <a:r>
              <a:rPr lang="en">
                <a:uFill>
                  <a:noFill/>
                </a:uFill>
                <a:hlinkClick r:id="rId6"/>
              </a:rPr>
              <a:t>21643</a:t>
            </a:r>
            <a:r>
              <a:rPr lang="en"/>
              <a:t>), SSH (</a:t>
            </a:r>
            <a:r>
              <a:rPr lang="en">
                <a:uFill>
                  <a:noFill/>
                </a:uFill>
                <a:hlinkClick r:id="rId7"/>
              </a:rPr>
              <a:t>10267</a:t>
            </a:r>
            <a:r>
              <a:rPr lang="en"/>
              <a:t>), Telnet (</a:t>
            </a:r>
            <a:r>
              <a:rPr lang="en">
                <a:uFill>
                  <a:noFill/>
                </a:uFill>
                <a:hlinkClick r:id="rId8"/>
              </a:rPr>
              <a:t>10280</a:t>
            </a:r>
            <a:r>
              <a:rPr lang="en"/>
              <a:t>), SMB (</a:t>
            </a:r>
            <a:r>
              <a:rPr lang="en">
                <a:uFill>
                  <a:noFill/>
                </a:uFill>
                <a:hlinkClick r:id="rId9"/>
              </a:rPr>
              <a:t>10394</a:t>
            </a:r>
            <a:r>
              <a:rPr lang="en"/>
              <a:t>, </a:t>
            </a:r>
            <a:r>
              <a:rPr lang="en">
                <a:uFill>
                  <a:noFill/>
                </a:uFill>
                <a:hlinkClick r:id="rId10"/>
              </a:rPr>
              <a:t>10150</a:t>
            </a:r>
            <a:r>
              <a:rPr lang="en"/>
              <a:t>), SNMP (</a:t>
            </a:r>
            <a:r>
              <a:rPr lang="en">
                <a:uFill>
                  <a:noFill/>
                </a:uFill>
                <a:hlinkClick r:id="rId11"/>
              </a:rPr>
              <a:t>40448</a:t>
            </a:r>
            <a:r>
              <a:rPr lang="en"/>
              <a:t>) and SMTP (</a:t>
            </a:r>
            <a:r>
              <a:rPr lang="en">
                <a:uFill>
                  <a:noFill/>
                </a:uFill>
                <a:hlinkClick r:id="rId12"/>
              </a:rPr>
              <a:t>10263</a:t>
            </a:r>
            <a:r>
              <a:rPr lang="en"/>
              <a:t>) among many others. </a:t>
            </a:r>
            <a:endParaRPr/>
          </a:p>
          <a:p>
            <a:pPr marL="457200" marR="0" lvl="0" indent="-342900" algn="l" rtl="0">
              <a:lnSpc>
                <a:spcPct val="115000"/>
              </a:lnSpc>
              <a:spcBef>
                <a:spcPts val="0"/>
              </a:spcBef>
              <a:spcAft>
                <a:spcPts val="0"/>
              </a:spcAft>
              <a:buSzPts val="1800"/>
              <a:buChar char="-"/>
            </a:pPr>
            <a:r>
              <a:rPr lang="en"/>
              <a:t>Note that there are a couple of special cases here: part of the SMB and SSH probing takes place right after ping host, as these two protocols can be used for credentialed scans (and having these will enable local port scanning).</a:t>
            </a:r>
            <a:endParaRPr/>
          </a:p>
          <a:p>
            <a:pPr marL="0" lvl="0" indent="0" algn="l" rtl="0">
              <a:spcBef>
                <a:spcPts val="1200"/>
              </a:spcBef>
              <a:spcAft>
                <a:spcPts val="12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LOG REVIEW FOR SERVICE IDENTIFICATION</a:t>
            </a:r>
            <a:endParaRPr/>
          </a:p>
        </p:txBody>
      </p:sp>
      <p:pic>
        <p:nvPicPr>
          <p:cNvPr id="188" name="Google Shape;188;p33"/>
          <p:cNvPicPr preferRelativeResize="0"/>
          <p:nvPr/>
        </p:nvPicPr>
        <p:blipFill>
          <a:blip r:embed="rId3">
            <a:alphaModFix/>
          </a:blip>
          <a:stretch>
            <a:fillRect/>
          </a:stretch>
        </p:blipFill>
        <p:spPr>
          <a:xfrm>
            <a:off x="126150" y="1708938"/>
            <a:ext cx="8839199" cy="1725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a:t>Target Fingerprinting (NMAP)</a:t>
            </a:r>
            <a:endParaRPr/>
          </a:p>
        </p:txBody>
      </p:sp>
      <p:sp>
        <p:nvSpPr>
          <p:cNvPr id="194" name="Google Shape;194;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Examining TCP/UDP/IP packets responses</a:t>
            </a:r>
            <a:endParaRPr/>
          </a:p>
          <a:p>
            <a:pPr marL="457200" lvl="0" indent="-342900" algn="l" rtl="0">
              <a:spcBef>
                <a:spcPts val="0"/>
              </a:spcBef>
              <a:spcAft>
                <a:spcPts val="0"/>
              </a:spcAft>
              <a:buSzPts val="1800"/>
              <a:buChar char="●"/>
            </a:pPr>
            <a:r>
              <a:rPr lang="en"/>
              <a:t>TCP ISN sampling</a:t>
            </a:r>
            <a:endParaRPr/>
          </a:p>
          <a:p>
            <a:pPr marL="914400" lvl="1" indent="-317500" algn="l" rtl="0">
              <a:spcBef>
                <a:spcPts val="0"/>
              </a:spcBef>
              <a:spcAft>
                <a:spcPts val="0"/>
              </a:spcAft>
              <a:buSzPts val="1400"/>
              <a:buChar char="○"/>
            </a:pPr>
            <a:r>
              <a:rPr lang="en"/>
              <a:t>find patterns in the initial sequence numbers chosen by TCP implementations when responding to a connection request</a:t>
            </a:r>
            <a:endParaRPr/>
          </a:p>
          <a:p>
            <a:pPr marL="457200" lvl="0" indent="-342900" algn="l" rtl="0">
              <a:spcBef>
                <a:spcPts val="0"/>
              </a:spcBef>
              <a:spcAft>
                <a:spcPts val="0"/>
              </a:spcAft>
              <a:buSzPts val="1800"/>
              <a:buChar char="●"/>
            </a:pPr>
            <a:r>
              <a:rPr lang="en"/>
              <a:t>TCP options support and ordering</a:t>
            </a:r>
            <a:endParaRPr/>
          </a:p>
          <a:p>
            <a:pPr marL="457200" lvl="0" indent="-342900" algn="l" rtl="0">
              <a:spcBef>
                <a:spcPts val="0"/>
              </a:spcBef>
              <a:spcAft>
                <a:spcPts val="0"/>
              </a:spcAft>
              <a:buSzPts val="1800"/>
              <a:buChar char="●"/>
            </a:pPr>
            <a:r>
              <a:rPr lang="en"/>
              <a:t>IP ID sampling</a:t>
            </a:r>
            <a:endParaRPr/>
          </a:p>
          <a:p>
            <a:pPr marL="914400" lvl="1" indent="-317500" algn="l" rtl="0">
              <a:spcBef>
                <a:spcPts val="0"/>
              </a:spcBef>
              <a:spcAft>
                <a:spcPts val="0"/>
              </a:spcAft>
              <a:buSzPts val="1400"/>
              <a:buChar char="○"/>
            </a:pPr>
            <a:r>
              <a:rPr lang="en"/>
              <a:t>Most operating systems increment a system-wide IPID value for each packet they send.  </a:t>
            </a:r>
            <a:endParaRPr/>
          </a:p>
          <a:p>
            <a:pPr marL="914400" lvl="1" indent="-317500" algn="l" rtl="0">
              <a:spcBef>
                <a:spcPts val="0"/>
              </a:spcBef>
              <a:spcAft>
                <a:spcPts val="0"/>
              </a:spcAft>
              <a:buSzPts val="1400"/>
              <a:buChar char="○"/>
            </a:pPr>
            <a:r>
              <a:rPr lang="en"/>
              <a:t>OpenBSD - uses a random IPID</a:t>
            </a:r>
            <a:endParaRPr/>
          </a:p>
          <a:p>
            <a:pPr marL="914400" lvl="1" indent="-317500" algn="l" rtl="0">
              <a:spcBef>
                <a:spcPts val="0"/>
              </a:spcBef>
              <a:spcAft>
                <a:spcPts val="0"/>
              </a:spcAft>
              <a:buSzPts val="1400"/>
              <a:buChar char="○"/>
            </a:pPr>
            <a:r>
              <a:rPr lang="en"/>
              <a:t>Linux uses an IPID of 0 in many cases where the "Don't Fragment" bit is not set  </a:t>
            </a:r>
            <a:endParaRPr/>
          </a:p>
          <a:p>
            <a:pPr marL="914400" lvl="1" indent="-317500" algn="l" rtl="0">
              <a:spcBef>
                <a:spcPts val="0"/>
              </a:spcBef>
              <a:spcAft>
                <a:spcPts val="0"/>
              </a:spcAft>
              <a:buSzPts val="1400"/>
              <a:buChar char="○"/>
            </a:pPr>
            <a:r>
              <a:rPr lang="en"/>
              <a:t>Windows increments the IPID by 256 for each packet</a:t>
            </a:r>
            <a:endParaRPr/>
          </a:p>
          <a:p>
            <a:pPr marL="457200" lvl="0" indent="-342900" algn="l" rtl="0">
              <a:spcBef>
                <a:spcPts val="0"/>
              </a:spcBef>
              <a:spcAft>
                <a:spcPts val="0"/>
              </a:spcAft>
              <a:buSzPts val="1800"/>
              <a:buChar char="●"/>
            </a:pPr>
            <a:r>
              <a:rPr lang="en"/>
              <a:t>Window Size Check</a:t>
            </a:r>
            <a:endParaRPr/>
          </a:p>
          <a:p>
            <a:pPr marL="914400" lvl="1" indent="-317500" algn="l" rtl="0">
              <a:spcBef>
                <a:spcPts val="0"/>
              </a:spcBef>
              <a:spcAft>
                <a:spcPts val="0"/>
              </a:spcAft>
              <a:buSzPts val="1400"/>
              <a:buChar char="○"/>
            </a:pPr>
            <a:r>
              <a:rPr lang="en"/>
              <a:t>window size on returned packets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a:t>Target Fingerprinting (NMAP)</a:t>
            </a:r>
            <a:endParaRPr/>
          </a:p>
        </p:txBody>
      </p:sp>
      <p:sp>
        <p:nvSpPr>
          <p:cNvPr id="200" name="Google Shape;200;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457200" marR="0" lvl="0" indent="-317182" algn="l" rtl="0">
              <a:lnSpc>
                <a:spcPct val="115000"/>
              </a:lnSpc>
              <a:spcBef>
                <a:spcPts val="0"/>
              </a:spcBef>
              <a:spcAft>
                <a:spcPts val="0"/>
              </a:spcAft>
              <a:buSzPct val="100000"/>
              <a:buChar char="-"/>
            </a:pPr>
            <a:r>
              <a:rPr lang="en"/>
              <a:t>OS detection is more effective if at least one open and one closed TCP port are found. </a:t>
            </a:r>
            <a:endParaRPr/>
          </a:p>
          <a:p>
            <a:pPr marL="457200" marR="0" lvl="0" indent="-317182" algn="l" rtl="0">
              <a:lnSpc>
                <a:spcPct val="115000"/>
              </a:lnSpc>
              <a:spcBef>
                <a:spcPts val="0"/>
              </a:spcBef>
              <a:spcAft>
                <a:spcPts val="0"/>
              </a:spcAft>
              <a:buSzPct val="100000"/>
              <a:buChar char="-"/>
            </a:pPr>
            <a:r>
              <a:rPr lang="en"/>
              <a:t>With the --osscan-limit option and Nmap will not even try OS detection against hosts which do not meet this criteria. </a:t>
            </a:r>
            <a:endParaRPr/>
          </a:p>
          <a:p>
            <a:pPr marL="457200" marR="0" lvl="0" indent="-317182" algn="l" rtl="0">
              <a:lnSpc>
                <a:spcPct val="115000"/>
              </a:lnSpc>
              <a:spcBef>
                <a:spcPts val="0"/>
              </a:spcBef>
              <a:spcAft>
                <a:spcPts val="0"/>
              </a:spcAft>
              <a:buSzPct val="100000"/>
              <a:buChar char="-"/>
            </a:pPr>
            <a:r>
              <a:rPr lang="en"/>
              <a:t>This can save substantial time, particularly on -Pn scans against many hosts. You still need to enable OS detection with -O (or -A) for the --osscan-limit option to have any effect.</a:t>
            </a:r>
            <a:endParaRPr/>
          </a:p>
          <a:p>
            <a:pPr marL="457200" marR="0" lvl="0" indent="-317182" algn="l" rtl="0">
              <a:lnSpc>
                <a:spcPct val="115000"/>
              </a:lnSpc>
              <a:spcBef>
                <a:spcPts val="0"/>
              </a:spcBef>
              <a:spcAft>
                <a:spcPts val="0"/>
              </a:spcAft>
              <a:buSzPct val="100000"/>
              <a:buChar char="-"/>
            </a:pPr>
            <a:r>
              <a:rPr lang="en"/>
              <a:t>If you specify the --osscan-guess option or the equivalent --fuzzy option, Nmap will guess more aggressively. Nmap still tells you when an imperfect match is found and display its confidence level percentage for each guess.</a:t>
            </a:r>
            <a:endParaRPr/>
          </a:p>
          <a:p>
            <a:pPr marL="457200" marR="0" lvl="0" indent="-317182" algn="l" rtl="0">
              <a:lnSpc>
                <a:spcPct val="115000"/>
              </a:lnSpc>
              <a:spcBef>
                <a:spcPts val="0"/>
              </a:spcBef>
              <a:spcAft>
                <a:spcPts val="0"/>
              </a:spcAft>
              <a:buSzPct val="100000"/>
              <a:buChar char="-"/>
            </a:pPr>
            <a:r>
              <a:rPr lang="en"/>
              <a:t>When Nmap performs OS detection against a target and fails to find a perfect match, it usually repeats the attempt. </a:t>
            </a:r>
            <a:endParaRPr/>
          </a:p>
          <a:p>
            <a:pPr marL="457200" marR="0" lvl="0" indent="-317182" algn="l" rtl="0">
              <a:lnSpc>
                <a:spcPct val="115000"/>
              </a:lnSpc>
              <a:spcBef>
                <a:spcPts val="0"/>
              </a:spcBef>
              <a:spcAft>
                <a:spcPts val="0"/>
              </a:spcAft>
              <a:buSzPct val="100000"/>
              <a:buChar char="-"/>
            </a:pPr>
            <a:r>
              <a:rPr lang="en"/>
              <a:t>By default, Nmap tries five times if conditions are favorable for OS fingerprint submission, and twice when conditions are not so good. </a:t>
            </a:r>
            <a:endParaRPr/>
          </a:p>
          <a:p>
            <a:pPr marL="457200" marR="0" lvl="0" indent="-317182" algn="l" rtl="0">
              <a:lnSpc>
                <a:spcPct val="115000"/>
              </a:lnSpc>
              <a:spcBef>
                <a:spcPts val="0"/>
              </a:spcBef>
              <a:spcAft>
                <a:spcPts val="0"/>
              </a:spcAft>
              <a:buSzPct val="100000"/>
              <a:buChar char="-"/>
            </a:pPr>
            <a:r>
              <a:rPr lang="en"/>
              <a:t>The --max-os-tries option lets you change this maximum number of OS detection tries. Lowering it (usually to 1) speeds Nmap up, though you miss out on retries which could potentially identify the OS.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a:t>Target Fingerprinting (Scanning Tool)</a:t>
            </a:r>
            <a:endParaRPr/>
          </a:p>
        </p:txBody>
      </p:sp>
      <p:sp>
        <p:nvSpPr>
          <p:cNvPr id="206" name="Google Shape;206;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TCP/IP checks - not as reliable</a:t>
            </a:r>
            <a:endParaRPr/>
          </a:p>
          <a:p>
            <a:pPr marL="914400" lvl="1" indent="-317500" algn="l" rtl="0">
              <a:spcBef>
                <a:spcPts val="0"/>
              </a:spcBef>
              <a:spcAft>
                <a:spcPts val="0"/>
              </a:spcAft>
              <a:buSzPts val="1400"/>
              <a:buChar char="○"/>
            </a:pPr>
            <a:r>
              <a:rPr lang="en"/>
              <a:t>OS guesses might be wrong and less of a chance of guessing the OS version correctly</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Other checks include: Banner grabs, Script injection,  Analysis of SSL certificates, Queries of the protocols implemented on the host (Telnet, SinFP, etc), Structured ICMP pings, HTTP requests, Registry queries, Responses from authentication techniques (SMB, SSH, etc)</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a:t>Target Fingerprinting (Scanning Tool)</a:t>
            </a:r>
            <a:endParaRPr/>
          </a:p>
        </p:txBody>
      </p:sp>
      <p:sp>
        <p:nvSpPr>
          <p:cNvPr id="212" name="Google Shape;212;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Tenable Plugin 11936</a:t>
            </a:r>
            <a:endParaRPr/>
          </a:p>
          <a:p>
            <a:pPr marL="914400" lvl="1" indent="-317500" algn="l" rtl="0">
              <a:spcBef>
                <a:spcPts val="0"/>
              </a:spcBef>
              <a:spcAft>
                <a:spcPts val="0"/>
              </a:spcAft>
              <a:buSzPts val="1400"/>
              <a:buChar char="○"/>
            </a:pPr>
            <a:r>
              <a:rPr lang="en"/>
              <a:t>Various fingerprinting plugins give data back to this plugin and an overall score is compiled</a:t>
            </a:r>
            <a:endParaRPr/>
          </a:p>
          <a:p>
            <a:pPr marL="914400" lvl="1" indent="-317500" algn="l" rtl="0">
              <a:spcBef>
                <a:spcPts val="0"/>
              </a:spcBef>
              <a:spcAft>
                <a:spcPts val="0"/>
              </a:spcAft>
              <a:buSzPts val="1400"/>
              <a:buChar char="○"/>
            </a:pPr>
            <a:r>
              <a:rPr lang="en"/>
              <a:t>Some of the fingerprint methods include: FTP, HTTP, LDAP, RDP, SMTP, SNMP, SSH and more</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It relies more on credential scans</a:t>
            </a:r>
            <a:endParaRPr/>
          </a:p>
          <a:p>
            <a:pPr marL="914400" lvl="1" indent="-317500" algn="l" rtl="0">
              <a:spcBef>
                <a:spcPts val="0"/>
              </a:spcBef>
              <a:spcAft>
                <a:spcPts val="0"/>
              </a:spcAft>
              <a:buSzPts val="1400"/>
              <a:buChar char="○"/>
            </a:pPr>
            <a:r>
              <a:rPr lang="en"/>
              <a:t>OS fingerprints with higher confidence level percentages are based on querying the system after authentication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LOG REVIEW SYSTEM FINGERPRINT</a:t>
            </a:r>
            <a:endParaRPr/>
          </a:p>
        </p:txBody>
      </p:sp>
      <p:pic>
        <p:nvPicPr>
          <p:cNvPr id="218" name="Google Shape;218;p38"/>
          <p:cNvPicPr preferRelativeResize="0"/>
          <p:nvPr/>
        </p:nvPicPr>
        <p:blipFill>
          <a:blip r:embed="rId3">
            <a:alphaModFix/>
          </a:blip>
          <a:stretch>
            <a:fillRect/>
          </a:stretch>
        </p:blipFill>
        <p:spPr>
          <a:xfrm>
            <a:off x="42887" y="1017725"/>
            <a:ext cx="9058223" cy="37359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Verbose Logging</a:t>
            </a:r>
            <a:endParaRPr/>
          </a:p>
        </p:txBody>
      </p:sp>
      <p:pic>
        <p:nvPicPr>
          <p:cNvPr id="224" name="Google Shape;224;p39"/>
          <p:cNvPicPr preferRelativeResize="0"/>
          <p:nvPr/>
        </p:nvPicPr>
        <p:blipFill>
          <a:blip r:embed="rId3">
            <a:alphaModFix/>
          </a:blip>
          <a:stretch>
            <a:fillRect/>
          </a:stretch>
        </p:blipFill>
        <p:spPr>
          <a:xfrm>
            <a:off x="2314575" y="1120325"/>
            <a:ext cx="4514850" cy="3771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Enabling Verbose Logging Overall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30" name="Google Shape;230;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Easiest way to understand what checks are being ran in a particular scan</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It is pretty verbose (in the magnitude of a few 100k lines per scan for a basic scan)</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Recommended to only use </a:t>
            </a:r>
            <a:r>
              <a:rPr lang="en" sz="2600" b="1" u="sng"/>
              <a:t>as needed</a:t>
            </a:r>
            <a:endParaRPr sz="2600" b="1" u="sng"/>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Where do logs live? - Nessus</a:t>
            </a:r>
            <a:endParaRPr/>
          </a:p>
          <a:p>
            <a:pPr marL="0" lvl="0" indent="0" algn="l" rtl="0">
              <a:spcBef>
                <a:spcPts val="0"/>
              </a:spcBef>
              <a:spcAft>
                <a:spcPts val="0"/>
              </a:spcAft>
              <a:buNone/>
            </a:pPr>
            <a:endParaRPr/>
          </a:p>
        </p:txBody>
      </p:sp>
      <p:sp>
        <p:nvSpPr>
          <p:cNvPr id="236" name="Google Shape;236;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nessusd.messages file can be found in these directories</a:t>
            </a:r>
            <a:endParaRPr/>
          </a:p>
          <a:p>
            <a:pPr marL="0" lvl="0" indent="457200" algn="l" rtl="0">
              <a:spcBef>
                <a:spcPts val="900"/>
              </a:spcBef>
              <a:spcAft>
                <a:spcPts val="0"/>
              </a:spcAft>
              <a:buNone/>
            </a:pPr>
            <a:r>
              <a:rPr lang="en"/>
              <a:t>Windows</a:t>
            </a:r>
            <a:br>
              <a:rPr lang="en"/>
            </a:br>
            <a:r>
              <a:rPr lang="en"/>
              <a:t>		C:\ProgramData\Tenable\Nessus\nessus\logs\nessusd.messages</a:t>
            </a:r>
            <a:br>
              <a:rPr lang="en"/>
            </a:br>
            <a:br>
              <a:rPr lang="en"/>
            </a:br>
            <a:r>
              <a:rPr lang="en"/>
              <a:t>	Linu</a:t>
            </a:r>
            <a:r>
              <a:rPr lang="en" sz="1800"/>
              <a:t>x</a:t>
            </a:r>
            <a:br>
              <a:rPr lang="en" sz="1800"/>
            </a:br>
            <a:r>
              <a:rPr lang="en" sz="1800"/>
              <a:t>		/opt/nessus/var/nessus/logs/nessusd.messages</a:t>
            </a:r>
            <a:br>
              <a:rPr lang="en"/>
            </a:br>
            <a:endParaRPr/>
          </a:p>
          <a:p>
            <a:pPr marL="0" lvl="0" indent="457200" algn="l" rtl="0">
              <a:spcBef>
                <a:spcPts val="900"/>
              </a:spcBef>
              <a:spcAft>
                <a:spcPts val="900"/>
              </a:spcAft>
              <a:buNone/>
            </a:pPr>
            <a:r>
              <a:rPr lang="en" sz="1800"/>
              <a:t>MacOS</a:t>
            </a:r>
            <a:br>
              <a:rPr lang="en" sz="1800"/>
            </a:br>
            <a:r>
              <a:rPr lang="en" sz="1800"/>
              <a:t>		/Library/Nessus/run/var/nessus/logs/nessusd.messages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Find this presentation online</a:t>
            </a:r>
            <a:endParaRPr/>
          </a:p>
        </p:txBody>
      </p:sp>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u="sng">
                <a:solidFill>
                  <a:schemeClr val="hlink"/>
                </a:solidFill>
                <a:hlinkClick r:id="rId3"/>
              </a:rPr>
              <a:t>https://github.com/RabbitHoleAdventurer/Presentations</a:t>
            </a:r>
            <a:endParaRPr sz="1500"/>
          </a:p>
          <a:p>
            <a:pPr marL="0" lvl="0" indent="0" algn="l" rtl="0">
              <a:spcBef>
                <a:spcPts val="1200"/>
              </a:spcBef>
              <a:spcAft>
                <a:spcPts val="0"/>
              </a:spcAft>
              <a:buNone/>
            </a:pPr>
            <a:endParaRPr sz="1500"/>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73" name="Google Shape;73;p15"/>
          <p:cNvPicPr preferRelativeResize="0"/>
          <p:nvPr/>
        </p:nvPicPr>
        <p:blipFill>
          <a:blip r:embed="rId4">
            <a:alphaModFix/>
          </a:blip>
          <a:stretch>
            <a:fillRect/>
          </a:stretch>
        </p:blipFill>
        <p:spPr>
          <a:xfrm>
            <a:off x="5785350" y="1053925"/>
            <a:ext cx="3046950" cy="3035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Where do logs live? - Nexpose</a:t>
            </a:r>
            <a:endParaRPr/>
          </a:p>
          <a:p>
            <a:pPr marL="0" lvl="0" indent="0" algn="l" rtl="0">
              <a:spcBef>
                <a:spcPts val="0"/>
              </a:spcBef>
              <a:spcAft>
                <a:spcPts val="0"/>
              </a:spcAft>
              <a:buNone/>
            </a:pPr>
            <a:endParaRPr/>
          </a:p>
        </p:txBody>
      </p:sp>
      <p:pic>
        <p:nvPicPr>
          <p:cNvPr id="242" name="Google Shape;242;p42"/>
          <p:cNvPicPr preferRelativeResize="0"/>
          <p:nvPr/>
        </p:nvPicPr>
        <p:blipFill>
          <a:blip r:embed="rId3">
            <a:alphaModFix/>
          </a:blip>
          <a:stretch>
            <a:fillRect/>
          </a:stretch>
        </p:blipFill>
        <p:spPr>
          <a:xfrm>
            <a:off x="1718863" y="1654550"/>
            <a:ext cx="5706275" cy="127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Where do logs live? - Qualys</a:t>
            </a:r>
            <a:endParaRPr/>
          </a:p>
        </p:txBody>
      </p:sp>
      <p:sp>
        <p:nvSpPr>
          <p:cNvPr id="248" name="Google Shape;248;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22222"/>
              </a:lnSpc>
              <a:spcBef>
                <a:spcPts val="2400"/>
              </a:spcBef>
              <a:spcAft>
                <a:spcPts val="0"/>
              </a:spcAft>
              <a:buNone/>
            </a:pPr>
            <a:r>
              <a:rPr lang="en"/>
              <a:t>Windows Agent</a:t>
            </a:r>
            <a:endParaRPr sz="1100">
              <a:solidFill>
                <a:srgbClr val="666666"/>
              </a:solidFill>
              <a:highlight>
                <a:srgbClr val="FFFFFF"/>
              </a:highlight>
              <a:latin typeface="Arial"/>
              <a:ea typeface="Arial"/>
              <a:cs typeface="Arial"/>
              <a:sym typeface="Arial"/>
            </a:endParaRPr>
          </a:p>
          <a:p>
            <a:pPr marL="0" lvl="0" indent="0" algn="l" rtl="0">
              <a:lnSpc>
                <a:spcPct val="122727"/>
              </a:lnSpc>
              <a:spcBef>
                <a:spcPts val="400"/>
              </a:spcBef>
              <a:spcAft>
                <a:spcPts val="0"/>
              </a:spcAft>
              <a:buNone/>
            </a:pPr>
            <a:r>
              <a:rPr lang="en"/>
              <a:t>C:\Program Data\Qualys\QualysAgent</a:t>
            </a:r>
            <a:endParaRPr/>
          </a:p>
          <a:p>
            <a:pPr marL="0" lvl="0" indent="0" algn="l" rtl="0">
              <a:lnSpc>
                <a:spcPct val="122222"/>
              </a:lnSpc>
              <a:spcBef>
                <a:spcPts val="2400"/>
              </a:spcBef>
              <a:spcAft>
                <a:spcPts val="0"/>
              </a:spcAft>
              <a:buNone/>
            </a:pPr>
            <a:r>
              <a:rPr lang="en"/>
              <a:t>Linux/BSD/Mac OS Agent</a:t>
            </a:r>
            <a:endParaRPr sz="1100">
              <a:solidFill>
                <a:srgbClr val="666666"/>
              </a:solidFill>
              <a:highlight>
                <a:srgbClr val="FFFFFF"/>
              </a:highlight>
              <a:latin typeface="Arial"/>
              <a:ea typeface="Arial"/>
              <a:cs typeface="Arial"/>
              <a:sym typeface="Arial"/>
            </a:endParaRPr>
          </a:p>
          <a:p>
            <a:pPr marL="0" lvl="0" indent="0" algn="l" rtl="0">
              <a:lnSpc>
                <a:spcPct val="122727"/>
              </a:lnSpc>
              <a:spcBef>
                <a:spcPts val="400"/>
              </a:spcBef>
              <a:spcAft>
                <a:spcPts val="0"/>
              </a:spcAft>
              <a:buNone/>
            </a:pPr>
            <a:r>
              <a:rPr lang="en"/>
              <a:t>/var/log/qualys/</a:t>
            </a:r>
            <a:endParaRPr sz="1100">
              <a:solidFill>
                <a:srgbClr val="666666"/>
              </a:solidFill>
              <a:highlight>
                <a:srgbClr val="FFFFFF"/>
              </a:highlight>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Enabling Verbose Logging for Nessus Part 1</a:t>
            </a:r>
            <a:endParaRPr/>
          </a:p>
          <a:p>
            <a:pPr marL="0" lvl="0" indent="0" algn="l" rtl="0">
              <a:spcBef>
                <a:spcPts val="0"/>
              </a:spcBef>
              <a:spcAft>
                <a:spcPts val="0"/>
              </a:spcAft>
              <a:buNone/>
            </a:pPr>
            <a:endParaRPr/>
          </a:p>
        </p:txBody>
      </p:sp>
      <p:sp>
        <p:nvSpPr>
          <p:cNvPr id="254" name="Google Shape;254;p44"/>
          <p:cNvSpPr txBox="1">
            <a:spLocks noGrp="1"/>
          </p:cNvSpPr>
          <p:nvPr>
            <p:ph type="body" idx="1"/>
          </p:nvPr>
        </p:nvSpPr>
        <p:spPr>
          <a:xfrm>
            <a:off x="311700" y="1152475"/>
            <a:ext cx="8520600" cy="38202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n"/>
              <a:t>For all options ensure that you restart the service after changes are made</a:t>
            </a:r>
            <a:br>
              <a:rPr lang="en"/>
            </a:br>
            <a:endParaRPr/>
          </a:p>
          <a:p>
            <a:pPr marL="457200" lvl="0" indent="-342900" algn="l" rtl="0">
              <a:spcBef>
                <a:spcPts val="0"/>
              </a:spcBef>
              <a:spcAft>
                <a:spcPts val="0"/>
              </a:spcAft>
              <a:buSzPts val="1800"/>
              <a:buChar char="●"/>
            </a:pPr>
            <a:r>
              <a:rPr lang="en"/>
              <a:t>Nessus GUI</a:t>
            </a:r>
            <a:endParaRPr/>
          </a:p>
          <a:p>
            <a:pPr marL="914400" lvl="1" indent="-311571" algn="l" rtl="0">
              <a:spcBef>
                <a:spcPts val="0"/>
              </a:spcBef>
              <a:spcAft>
                <a:spcPts val="0"/>
              </a:spcAft>
              <a:buSzPts val="1307"/>
              <a:buChar char="○"/>
            </a:pPr>
            <a:r>
              <a:rPr lang="en" sz="1306"/>
              <a:t>Log into Nessus</a:t>
            </a:r>
            <a:endParaRPr sz="1306"/>
          </a:p>
          <a:p>
            <a:pPr marL="914400" lvl="1" indent="-311571" algn="l" rtl="0">
              <a:spcBef>
                <a:spcPts val="0"/>
              </a:spcBef>
              <a:spcAft>
                <a:spcPts val="0"/>
              </a:spcAft>
              <a:buSzPts val="1307"/>
              <a:buChar char="○"/>
            </a:pPr>
            <a:r>
              <a:rPr lang="en" sz="1306"/>
              <a:t>In the top navigation, click Settings</a:t>
            </a:r>
            <a:endParaRPr sz="1306"/>
          </a:p>
          <a:p>
            <a:pPr marL="914400" lvl="1" indent="-311571" algn="l" rtl="0">
              <a:spcBef>
                <a:spcPts val="0"/>
              </a:spcBef>
              <a:spcAft>
                <a:spcPts val="0"/>
              </a:spcAft>
              <a:buSzPts val="1307"/>
              <a:buChar char="○"/>
            </a:pPr>
            <a:r>
              <a:rPr lang="en" sz="1306"/>
              <a:t>In the left navigation, click Advanced</a:t>
            </a:r>
            <a:endParaRPr sz="1306"/>
          </a:p>
          <a:p>
            <a:pPr marL="914400" lvl="1" indent="-311571" algn="l" rtl="0">
              <a:spcBef>
                <a:spcPts val="0"/>
              </a:spcBef>
              <a:spcAft>
                <a:spcPts val="0"/>
              </a:spcAft>
              <a:buSzPts val="1307"/>
              <a:buChar char="○"/>
            </a:pPr>
            <a:r>
              <a:rPr lang="en" sz="1306"/>
              <a:t>Click the Logging tab</a:t>
            </a:r>
            <a:endParaRPr sz="1306"/>
          </a:p>
          <a:p>
            <a:pPr marL="914400" lvl="1" indent="-311571" algn="l" rtl="0">
              <a:spcBef>
                <a:spcPts val="0"/>
              </a:spcBef>
              <a:spcAft>
                <a:spcPts val="0"/>
              </a:spcAft>
              <a:buSzPts val="1307"/>
              <a:buChar char="○"/>
            </a:pPr>
            <a:r>
              <a:rPr lang="en" sz="1306"/>
              <a:t>Change the value for log_details to Yes</a:t>
            </a:r>
            <a:endParaRPr sz="1306"/>
          </a:p>
          <a:p>
            <a:pPr marL="914400" lvl="1" indent="-311571" algn="l" rtl="0">
              <a:spcBef>
                <a:spcPts val="0"/>
              </a:spcBef>
              <a:spcAft>
                <a:spcPts val="0"/>
              </a:spcAft>
              <a:buSzPts val="1307"/>
              <a:buChar char="○"/>
            </a:pPr>
            <a:r>
              <a:rPr lang="en" sz="1306"/>
              <a:t>Change the value for log_whole_attack to Yes</a:t>
            </a:r>
            <a:endParaRPr/>
          </a:p>
          <a:p>
            <a:pPr marL="0" lvl="0" indent="0" algn="l" rtl="0">
              <a:spcBef>
                <a:spcPts val="900"/>
              </a:spcBef>
              <a:spcAft>
                <a:spcPts val="0"/>
              </a:spcAft>
              <a:buNone/>
            </a:pPr>
            <a:br>
              <a:rPr lang="en"/>
            </a:br>
            <a:r>
              <a:rPr lang="en"/>
              <a:t>Command Line Options per OS</a:t>
            </a:r>
            <a:br>
              <a:rPr lang="en"/>
            </a:br>
            <a:br>
              <a:rPr lang="en"/>
            </a:br>
            <a:r>
              <a:rPr lang="en"/>
              <a:t>Windows</a:t>
            </a:r>
            <a:endParaRPr/>
          </a:p>
          <a:p>
            <a:pPr marL="0" lvl="0" indent="0" algn="l" rtl="0">
              <a:spcBef>
                <a:spcPts val="1200"/>
              </a:spcBef>
              <a:spcAft>
                <a:spcPts val="1200"/>
              </a:spcAft>
              <a:buNone/>
            </a:pPr>
            <a:r>
              <a:rPr lang="en" sz="1306"/>
              <a:t>"C:\Program Files\Tenable\Nessus\nessuscli.exe" fix --set log_details=true</a:t>
            </a:r>
            <a:br>
              <a:rPr lang="en" sz="1306"/>
            </a:br>
            <a:r>
              <a:rPr lang="en" sz="1306"/>
              <a:t>"C:\Program Files\Tenable\Nessus\nessuscli.exe" fix --set log_whole_attack=true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Enabling Verbose Logging for Nessus Part 2</a:t>
            </a:r>
            <a:endParaRPr/>
          </a:p>
        </p:txBody>
      </p:sp>
      <p:sp>
        <p:nvSpPr>
          <p:cNvPr id="260" name="Google Shape;260;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marR="76200" lvl="0" indent="0" algn="l" rtl="0">
              <a:spcBef>
                <a:spcPts val="0"/>
              </a:spcBef>
              <a:spcAft>
                <a:spcPts val="0"/>
              </a:spcAft>
              <a:buNone/>
            </a:pPr>
            <a:r>
              <a:rPr lang="en"/>
              <a:t>Linux</a:t>
            </a:r>
            <a:endParaRPr/>
          </a:p>
          <a:p>
            <a:pPr marL="0" marR="76200" lvl="0" indent="0" algn="l" rtl="0">
              <a:spcBef>
                <a:spcPts val="0"/>
              </a:spcBef>
              <a:spcAft>
                <a:spcPts val="0"/>
              </a:spcAft>
              <a:buNone/>
            </a:pPr>
            <a:r>
              <a:rPr lang="en" sz="1306"/>
              <a:t>/opt/nessus/sbin/nessuscli fix --set log_details=true</a:t>
            </a:r>
            <a:endParaRPr sz="1306"/>
          </a:p>
          <a:p>
            <a:pPr marL="0" marR="76200" lvl="0" indent="0" algn="l" rtl="0">
              <a:spcBef>
                <a:spcPts val="0"/>
              </a:spcBef>
              <a:spcAft>
                <a:spcPts val="0"/>
              </a:spcAft>
              <a:buNone/>
            </a:pPr>
            <a:r>
              <a:rPr lang="en" sz="1306"/>
              <a:t>/opt/nessus/sbin/nessuscli fix --set log_whole_attack=true</a:t>
            </a:r>
            <a:endParaRPr sz="1050">
              <a:solidFill>
                <a:srgbClr val="435364"/>
              </a:solidFill>
              <a:highlight>
                <a:srgbClr val="EFEFEF"/>
              </a:highlight>
              <a:latin typeface="Courier New"/>
              <a:ea typeface="Courier New"/>
              <a:cs typeface="Courier New"/>
              <a:sym typeface="Courier New"/>
            </a:endParaRPr>
          </a:p>
          <a:p>
            <a:pPr marL="0" marR="76200" lvl="0" indent="0" algn="l" rtl="0">
              <a:spcBef>
                <a:spcPts val="0"/>
              </a:spcBef>
              <a:spcAft>
                <a:spcPts val="0"/>
              </a:spcAft>
              <a:buNone/>
            </a:pPr>
            <a:endParaRPr/>
          </a:p>
          <a:p>
            <a:pPr marL="0" marR="76200" lvl="0" indent="0" algn="l" rtl="0">
              <a:spcBef>
                <a:spcPts val="0"/>
              </a:spcBef>
              <a:spcAft>
                <a:spcPts val="0"/>
              </a:spcAft>
              <a:buNone/>
            </a:pPr>
            <a:endParaRPr/>
          </a:p>
          <a:p>
            <a:pPr marL="0" marR="76200" lvl="0" indent="0" algn="l" rtl="0">
              <a:spcBef>
                <a:spcPts val="0"/>
              </a:spcBef>
              <a:spcAft>
                <a:spcPts val="0"/>
              </a:spcAft>
              <a:buNone/>
            </a:pPr>
            <a:r>
              <a:rPr lang="en"/>
              <a:t>MacOS</a:t>
            </a:r>
            <a:endParaRPr/>
          </a:p>
          <a:p>
            <a:pPr marL="0" marR="76200" lvl="0" indent="0" algn="l" rtl="0">
              <a:spcBef>
                <a:spcPts val="0"/>
              </a:spcBef>
              <a:spcAft>
                <a:spcPts val="0"/>
              </a:spcAft>
              <a:buNone/>
            </a:pPr>
            <a:r>
              <a:rPr lang="en" sz="1306"/>
              <a:t>/Library/NessusAgent/run/sbin/nessuscli fix --set log_details=true</a:t>
            </a:r>
            <a:endParaRPr sz="1306"/>
          </a:p>
          <a:p>
            <a:pPr marL="0" marR="76200" lvl="0" indent="0" algn="l" rtl="0">
              <a:spcBef>
                <a:spcPts val="0"/>
              </a:spcBef>
              <a:spcAft>
                <a:spcPts val="0"/>
              </a:spcAft>
              <a:buNone/>
            </a:pPr>
            <a:r>
              <a:rPr lang="en" sz="1306"/>
              <a:t>/Library/NessusAgent/run/sbin/nessuscli fix --set log_whole_attack=true</a:t>
            </a:r>
            <a:endParaRPr sz="1306"/>
          </a:p>
          <a:p>
            <a:pPr marL="0" marR="76200" lvl="0" indent="0" algn="l" rtl="0">
              <a:spcBef>
                <a:spcPts val="0"/>
              </a:spcBef>
              <a:spcAft>
                <a:spcPts val="0"/>
              </a:spcAft>
              <a:buNone/>
            </a:pPr>
            <a:endParaRPr sz="1306"/>
          </a:p>
          <a:p>
            <a:pPr marL="0" marR="76200" lvl="0" indent="0" algn="l" rtl="0">
              <a:spcBef>
                <a:spcPts val="0"/>
              </a:spcBef>
              <a:spcAft>
                <a:spcPts val="0"/>
              </a:spcAft>
              <a:buNone/>
            </a:pPr>
            <a:endParaRPr sz="1306"/>
          </a:p>
          <a:p>
            <a:pPr marL="0" marR="76200" lvl="0" indent="0" algn="l" rtl="0">
              <a:spcBef>
                <a:spcPts val="0"/>
              </a:spcBef>
              <a:spcAft>
                <a:spcPts val="0"/>
              </a:spcAft>
              <a:buNone/>
            </a:pPr>
            <a:endParaRPr sz="1306"/>
          </a:p>
          <a:p>
            <a:pPr marL="0" marR="7620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Enabling Verbose Logging for Nexpose</a:t>
            </a:r>
            <a:endParaRPr/>
          </a:p>
        </p:txBody>
      </p:sp>
      <p:sp>
        <p:nvSpPr>
          <p:cNvPr id="266" name="Google Shape;266;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10000"/>
              </a:lnSpc>
              <a:spcBef>
                <a:spcPts val="0"/>
              </a:spcBef>
              <a:spcAft>
                <a:spcPts val="0"/>
              </a:spcAft>
              <a:buNone/>
            </a:pPr>
            <a:r>
              <a:rPr lang="en"/>
              <a:t>Enable Enhanced logging in a custom scan template</a:t>
            </a:r>
            <a:endParaRPr sz="1300" b="1">
              <a:solidFill>
                <a:srgbClr val="3B454A"/>
              </a:solidFill>
              <a:highlight>
                <a:srgbClr val="FFFFFF"/>
              </a:highlight>
              <a:latin typeface="Roboto"/>
              <a:ea typeface="Roboto"/>
              <a:cs typeface="Roboto"/>
              <a:sym typeface="Roboto"/>
            </a:endParaRPr>
          </a:p>
          <a:p>
            <a:pPr marL="0" lvl="0" indent="0" algn="l" rtl="0">
              <a:spcBef>
                <a:spcPts val="400"/>
              </a:spcBef>
              <a:spcAft>
                <a:spcPts val="0"/>
              </a:spcAft>
              <a:buNone/>
            </a:pPr>
            <a:endParaRPr sz="1200">
              <a:solidFill>
                <a:srgbClr val="444E54"/>
              </a:solidFill>
              <a:highlight>
                <a:srgbClr val="FFFFFF"/>
              </a:highlight>
              <a:latin typeface="Roboto"/>
              <a:ea typeface="Roboto"/>
              <a:cs typeface="Roboto"/>
              <a:sym typeface="Roboto"/>
            </a:endParaRPr>
          </a:p>
          <a:p>
            <a:pPr marL="457200" lvl="0" indent="-342900" algn="l" rtl="0">
              <a:spcBef>
                <a:spcPts val="2200"/>
              </a:spcBef>
              <a:spcAft>
                <a:spcPts val="0"/>
              </a:spcAft>
              <a:buSzPts val="1800"/>
              <a:buAutoNum type="arabicPeriod"/>
            </a:pPr>
            <a:r>
              <a:rPr lang="en"/>
              <a:t>On the Administration page, click Scans &gt; Templates.</a:t>
            </a:r>
            <a:endParaRPr/>
          </a:p>
          <a:p>
            <a:pPr marL="457200" lvl="0" indent="-342900" algn="l" rtl="0">
              <a:spcBef>
                <a:spcPts val="0"/>
              </a:spcBef>
              <a:spcAft>
                <a:spcPts val="0"/>
              </a:spcAft>
              <a:buSzPts val="1800"/>
              <a:buAutoNum type="arabicPeriod"/>
            </a:pPr>
            <a:r>
              <a:rPr lang="en"/>
              <a:t>In the configuration of the new template, click the Logging tab.</a:t>
            </a:r>
            <a:endParaRPr/>
          </a:p>
          <a:p>
            <a:pPr marL="457200" lvl="0" indent="-342900" algn="l" rtl="0">
              <a:spcBef>
                <a:spcPts val="0"/>
              </a:spcBef>
              <a:spcAft>
                <a:spcPts val="0"/>
              </a:spcAft>
              <a:buSzPts val="1800"/>
              <a:buAutoNum type="arabicPeriod"/>
            </a:pPr>
            <a:r>
              <a:rPr lang="en"/>
              <a:t>Select the Enhanced logging check box to enable Enhanced logging.</a:t>
            </a:r>
            <a:endParaRPr/>
          </a:p>
          <a:p>
            <a:pPr marL="457200" lvl="0" indent="-342900" algn="l" rtl="0">
              <a:spcBef>
                <a:spcPts val="0"/>
              </a:spcBef>
              <a:spcAft>
                <a:spcPts val="0"/>
              </a:spcAft>
              <a:buSzPts val="1800"/>
              <a:buAutoNum type="arabicPeriod"/>
            </a:pPr>
            <a:r>
              <a:rPr lang="en"/>
              <a:t>Configure the rest of the template as desired and save it.</a:t>
            </a:r>
            <a:endParaRPr sz="1200">
              <a:solidFill>
                <a:srgbClr val="444E54"/>
              </a:solidFill>
              <a:highlight>
                <a:srgbClr val="FFFFFF"/>
              </a:highlight>
              <a:latin typeface="Roboto"/>
              <a:ea typeface="Roboto"/>
              <a:cs typeface="Roboto"/>
              <a:sym typeface="Roboto"/>
            </a:endParaRPr>
          </a:p>
          <a:p>
            <a:pPr marL="0" lvl="0" indent="0" algn="l" rtl="0">
              <a:spcBef>
                <a:spcPts val="2900"/>
              </a:spcBef>
              <a:spcAft>
                <a:spcPts val="120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Enabling Verbose Logging for Qualys</a:t>
            </a:r>
            <a:endParaRPr/>
          </a:p>
        </p:txBody>
      </p:sp>
      <p:sp>
        <p:nvSpPr>
          <p:cNvPr id="272" name="Google Shape;272;p47"/>
          <p:cNvSpPr txBox="1">
            <a:spLocks noGrp="1"/>
          </p:cNvSpPr>
          <p:nvPr>
            <p:ph type="body" idx="1"/>
          </p:nvPr>
        </p:nvSpPr>
        <p:spPr>
          <a:xfrm>
            <a:off x="274125" y="3109175"/>
            <a:ext cx="8620500" cy="14598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As of April 2023, Qualys introduced Debug Scan for VM Internal Scanner, though it needs to be enabled for the subscription first.</a:t>
            </a:r>
            <a:endParaRPr/>
          </a:p>
          <a:p>
            <a:pPr marL="0" lvl="0" indent="0" algn="l" rtl="0">
              <a:lnSpc>
                <a:spcPct val="122222"/>
              </a:lnSpc>
              <a:spcBef>
                <a:spcPts val="2400"/>
              </a:spcBef>
              <a:spcAft>
                <a:spcPts val="400"/>
              </a:spcAft>
              <a:buNone/>
            </a:pPr>
            <a:r>
              <a:rPr lang="en"/>
              <a:t>Launch the Debug Scan feature from the Setup UI </a:t>
            </a:r>
            <a:br>
              <a:rPr lang="en"/>
            </a:br>
            <a:r>
              <a:rPr lang="en"/>
              <a:t>Select the "Enable Debug Scan" &amp; click "Save" </a:t>
            </a:r>
            <a:endParaRPr sz="1350">
              <a:solidFill>
                <a:srgbClr val="666666"/>
              </a:solidFill>
              <a:latin typeface="Arial"/>
              <a:ea typeface="Arial"/>
              <a:cs typeface="Arial"/>
              <a:sym typeface="Arial"/>
            </a:endParaRPr>
          </a:p>
        </p:txBody>
      </p:sp>
      <p:pic>
        <p:nvPicPr>
          <p:cNvPr id="273" name="Google Shape;273;p47"/>
          <p:cNvPicPr preferRelativeResize="0"/>
          <p:nvPr/>
        </p:nvPicPr>
        <p:blipFill>
          <a:blip r:embed="rId3">
            <a:alphaModFix/>
          </a:blip>
          <a:stretch>
            <a:fillRect/>
          </a:stretch>
        </p:blipFill>
        <p:spPr>
          <a:xfrm>
            <a:off x="1509400" y="1174100"/>
            <a:ext cx="6149950" cy="1599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Enabling Verbose Logging for Qualys</a:t>
            </a:r>
            <a:endParaRPr/>
          </a:p>
        </p:txBody>
      </p:sp>
      <p:sp>
        <p:nvSpPr>
          <p:cNvPr id="279" name="Google Shape;279;p48"/>
          <p:cNvSpPr txBox="1">
            <a:spLocks noGrp="1"/>
          </p:cNvSpPr>
          <p:nvPr>
            <p:ph type="body" idx="1"/>
          </p:nvPr>
        </p:nvSpPr>
        <p:spPr>
          <a:xfrm>
            <a:off x="274125" y="1154225"/>
            <a:ext cx="8620500" cy="3414900"/>
          </a:xfrm>
          <a:prstGeom prst="rect">
            <a:avLst/>
          </a:prstGeom>
        </p:spPr>
        <p:txBody>
          <a:bodyPr spcFirstLastPara="1" wrap="square" lIns="91425" tIns="91425" rIns="91425" bIns="91425" anchor="t" anchorCtr="0">
            <a:normAutofit fontScale="85000" lnSpcReduction="20000"/>
          </a:bodyPr>
          <a:lstStyle/>
          <a:p>
            <a:pPr marL="0" lvl="0" indent="0" algn="l" rtl="0">
              <a:lnSpc>
                <a:spcPct val="122222"/>
              </a:lnSpc>
              <a:spcBef>
                <a:spcPts val="2400"/>
              </a:spcBef>
              <a:spcAft>
                <a:spcPts val="0"/>
              </a:spcAft>
              <a:buNone/>
            </a:pPr>
            <a:r>
              <a:rPr lang="en"/>
              <a:t>Launching a Debug Scan</a:t>
            </a:r>
            <a:endParaRPr/>
          </a:p>
          <a:p>
            <a:pPr marL="0" lvl="0" indent="0" algn="l" rtl="0">
              <a:lnSpc>
                <a:spcPct val="122222"/>
              </a:lnSpc>
              <a:spcBef>
                <a:spcPts val="2400"/>
              </a:spcBef>
              <a:spcAft>
                <a:spcPts val="0"/>
              </a:spcAft>
              <a:buNone/>
            </a:pPr>
            <a:r>
              <a:rPr lang="en"/>
              <a:t>1) Go to VM/VMDR &gt; Scans &gt; Scans &gt; New &gt; Debug Scan</a:t>
            </a:r>
            <a:endParaRPr/>
          </a:p>
          <a:p>
            <a:pPr marL="0" lvl="0" indent="0" algn="l" rtl="0">
              <a:lnSpc>
                <a:spcPct val="122222"/>
              </a:lnSpc>
              <a:spcBef>
                <a:spcPts val="2400"/>
              </a:spcBef>
              <a:spcAft>
                <a:spcPts val="0"/>
              </a:spcAft>
              <a:buNone/>
            </a:pPr>
            <a:r>
              <a:rPr lang="en"/>
              <a:t>2) Provide General Information (Name of scan, Scanner Debug Mode, Scanner Appliance)</a:t>
            </a:r>
            <a:endParaRPr/>
          </a:p>
          <a:p>
            <a:pPr marL="0" lvl="0" indent="0" algn="l" rtl="0">
              <a:lnSpc>
                <a:spcPct val="122222"/>
              </a:lnSpc>
              <a:spcBef>
                <a:spcPts val="2400"/>
              </a:spcBef>
              <a:spcAft>
                <a:spcPts val="0"/>
              </a:spcAft>
              <a:buNone/>
            </a:pPr>
            <a:r>
              <a:rPr lang="en"/>
              <a:t>3) Provide Launch Debug Information (IP Address/FQDN)</a:t>
            </a:r>
            <a:endParaRPr/>
          </a:p>
          <a:p>
            <a:pPr marL="0" lvl="0" indent="0" algn="l" rtl="0">
              <a:lnSpc>
                <a:spcPct val="122222"/>
              </a:lnSpc>
              <a:spcBef>
                <a:spcPts val="2400"/>
              </a:spcBef>
              <a:spcAft>
                <a:spcPts val="0"/>
              </a:spcAft>
              <a:buNone/>
            </a:pPr>
            <a:r>
              <a:rPr lang="en"/>
              <a:t>4) Launch</a:t>
            </a:r>
            <a:endParaRPr/>
          </a:p>
          <a:p>
            <a:pPr marL="0" lvl="0" indent="0" algn="l" rtl="0">
              <a:lnSpc>
                <a:spcPct val="122222"/>
              </a:lnSpc>
              <a:spcBef>
                <a:spcPts val="2400"/>
              </a:spcBef>
              <a:spcAft>
                <a:spcPts val="400"/>
              </a:spcAft>
              <a:buNone/>
            </a:pPr>
            <a:r>
              <a:rPr lang="en"/>
              <a:t>After completing the Debug Scans, the Scanner Appliance will automatically revert to normal. </a:t>
            </a:r>
            <a:br>
              <a:rPr lang="en"/>
            </a:br>
            <a:r>
              <a:rPr lang="en"/>
              <a:t>Still has a component where the Qualys Support Team may need to be involved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The pain of log verbosity (mainly comes from Qualys)</a:t>
            </a:r>
            <a:endParaRPr/>
          </a:p>
        </p:txBody>
      </p:sp>
      <p:pic>
        <p:nvPicPr>
          <p:cNvPr id="285" name="Google Shape;285;p49"/>
          <p:cNvPicPr preferRelativeResize="0"/>
          <p:nvPr/>
        </p:nvPicPr>
        <p:blipFill>
          <a:blip r:embed="rId3">
            <a:alphaModFix/>
          </a:blip>
          <a:stretch>
            <a:fillRect/>
          </a:stretch>
        </p:blipFill>
        <p:spPr>
          <a:xfrm>
            <a:off x="1697263" y="1149225"/>
            <a:ext cx="5749486" cy="3820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Vulnerability Checks</a:t>
            </a:r>
            <a:endParaRPr/>
          </a:p>
        </p:txBody>
      </p:sp>
      <p:sp>
        <p:nvSpPr>
          <p:cNvPr id="291" name="Google Shape;291;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References:</a:t>
            </a:r>
            <a:endParaRPr/>
          </a:p>
          <a:p>
            <a:pPr marL="0" lvl="0" indent="0" algn="l" rtl="0">
              <a:spcBef>
                <a:spcPts val="1200"/>
              </a:spcBef>
              <a:spcAft>
                <a:spcPts val="0"/>
              </a:spcAft>
              <a:buNone/>
            </a:pPr>
            <a:r>
              <a:rPr lang="en" b="1" u="sng">
                <a:solidFill>
                  <a:schemeClr val="dk1"/>
                </a:solidFill>
              </a:rPr>
              <a:t>Coding for Penetration Testers: Building Better Tools 2nd Edition</a:t>
            </a:r>
            <a:r>
              <a:rPr lang="en"/>
              <a:t> -  Jason Andress, Ryan Linn</a:t>
            </a:r>
            <a:endParaRPr/>
          </a:p>
          <a:p>
            <a:pPr marL="0" lvl="0" indent="0" algn="l" rtl="0">
              <a:spcBef>
                <a:spcPts val="1200"/>
              </a:spcBef>
              <a:spcAft>
                <a:spcPts val="0"/>
              </a:spcAft>
              <a:buNone/>
            </a:pPr>
            <a:r>
              <a:rPr lang="en"/>
              <a:t>Tenable</a:t>
            </a:r>
            <a:endParaRPr/>
          </a:p>
          <a:p>
            <a:pPr marL="0" lvl="0" indent="0" algn="l" rtl="0">
              <a:spcBef>
                <a:spcPts val="1200"/>
              </a:spcBef>
              <a:spcAft>
                <a:spcPts val="0"/>
              </a:spcAft>
              <a:buNone/>
            </a:pPr>
            <a:r>
              <a:rPr lang="en" u="sng">
                <a:solidFill>
                  <a:schemeClr val="hlink"/>
                </a:solidFill>
                <a:hlinkClick r:id="rId3"/>
              </a:rPr>
              <a:t>https://www.tenable.com/blog/using-the-nasl-nessus-command-line-tool</a:t>
            </a:r>
            <a:endParaRPr/>
          </a:p>
          <a:p>
            <a:pPr marL="0" lvl="0" indent="0" algn="l" rtl="0">
              <a:spcBef>
                <a:spcPts val="1200"/>
              </a:spcBef>
              <a:spcAft>
                <a:spcPts val="0"/>
              </a:spcAft>
              <a:buNone/>
            </a:pPr>
            <a:r>
              <a:rPr lang="en"/>
              <a:t>Rapid7</a:t>
            </a:r>
            <a:endParaRPr/>
          </a:p>
          <a:p>
            <a:pPr marL="0" lvl="0" indent="0" algn="l" rtl="0">
              <a:spcBef>
                <a:spcPts val="1200"/>
              </a:spcBef>
              <a:spcAft>
                <a:spcPts val="0"/>
              </a:spcAft>
              <a:buNone/>
            </a:pPr>
            <a:r>
              <a:rPr lang="en" u="sng">
                <a:solidFill>
                  <a:schemeClr val="hlink"/>
                </a:solidFill>
                <a:hlinkClick r:id="rId4"/>
              </a:rPr>
              <a:t>https://docs.rapid7.com/insightvm/writing-vulnerability-checks/</a:t>
            </a:r>
            <a:endParaRPr/>
          </a:p>
          <a:p>
            <a:pPr marL="0" lvl="0" indent="0" algn="l" rtl="0">
              <a:spcBef>
                <a:spcPts val="1200"/>
              </a:spcBef>
              <a:spcAft>
                <a:spcPts val="0"/>
              </a:spcAft>
              <a:buNone/>
            </a:pPr>
            <a:r>
              <a:rPr lang="en"/>
              <a:t>Qualys</a:t>
            </a:r>
            <a:endParaRPr/>
          </a:p>
          <a:p>
            <a:pPr marL="0" lvl="0" indent="0" algn="l" rtl="0">
              <a:spcBef>
                <a:spcPts val="1200"/>
              </a:spcBef>
              <a:spcAft>
                <a:spcPts val="1200"/>
              </a:spcAft>
              <a:buNone/>
            </a:pPr>
            <a:r>
              <a:rPr lang="en" u="sng">
                <a:solidFill>
                  <a:schemeClr val="accent5"/>
                </a:solidFill>
                <a:hlinkClick r:id="rId5">
                  <a:extLst>
                    <a:ext uri="{A12FA001-AC4F-418D-AE19-62706E023703}">
                      <ahyp:hlinkClr xmlns:ahyp="http://schemas.microsoft.com/office/drawing/2018/hyperlinkcolor" val="tx"/>
                    </a:ext>
                  </a:extLst>
                </a:hlinkClick>
              </a:rPr>
              <a:t>https://www.qualys.com/docs/qualys-custom-vulnerability-checks-user-guide.pdf</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Vulnerability Checks Deep Dive</a:t>
            </a:r>
            <a:endParaRPr/>
          </a:p>
        </p:txBody>
      </p:sp>
      <p:pic>
        <p:nvPicPr>
          <p:cNvPr id="297" name="Google Shape;297;p51"/>
          <p:cNvPicPr preferRelativeResize="0"/>
          <p:nvPr/>
        </p:nvPicPr>
        <p:blipFill>
          <a:blip r:embed="rId3">
            <a:alphaModFix/>
          </a:blip>
          <a:stretch>
            <a:fillRect/>
          </a:stretch>
        </p:blipFill>
        <p:spPr>
          <a:xfrm>
            <a:off x="3327400" y="1017725"/>
            <a:ext cx="2489201" cy="4043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WARNING</a:t>
            </a:r>
            <a:endParaRPr/>
          </a:p>
        </p:txBody>
      </p:sp>
      <p:pic>
        <p:nvPicPr>
          <p:cNvPr id="79" name="Google Shape;79;p16"/>
          <p:cNvPicPr preferRelativeResize="0"/>
          <p:nvPr/>
        </p:nvPicPr>
        <p:blipFill>
          <a:blip r:embed="rId3">
            <a:alphaModFix/>
          </a:blip>
          <a:stretch>
            <a:fillRect/>
          </a:stretch>
        </p:blipFill>
        <p:spPr>
          <a:xfrm>
            <a:off x="1817188" y="1430275"/>
            <a:ext cx="5509626" cy="3091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Infrastructure Vulnerability Management - Best Practices</a:t>
            </a:r>
            <a:endParaRPr/>
          </a:p>
        </p:txBody>
      </p:sp>
      <p:sp>
        <p:nvSpPr>
          <p:cNvPr id="303" name="Google Shape;303;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Asset Inventory</a:t>
            </a:r>
            <a:endParaRPr/>
          </a:p>
          <a:p>
            <a:pPr marL="0" lvl="0" indent="0" algn="l" rtl="0">
              <a:spcBef>
                <a:spcPts val="1200"/>
              </a:spcBef>
              <a:spcAft>
                <a:spcPts val="0"/>
              </a:spcAft>
              <a:buNone/>
            </a:pPr>
            <a:r>
              <a:rPr lang="en"/>
              <a:t>Patch Management</a:t>
            </a:r>
            <a:endParaRPr/>
          </a:p>
          <a:p>
            <a:pPr marL="0" lvl="0" indent="0" algn="l" rtl="0">
              <a:spcBef>
                <a:spcPts val="1200"/>
              </a:spcBef>
              <a:spcAft>
                <a:spcPts val="0"/>
              </a:spcAft>
              <a:buNone/>
            </a:pPr>
            <a:r>
              <a:rPr lang="en"/>
              <a:t>Risk Management</a:t>
            </a:r>
            <a:endParaRPr/>
          </a:p>
          <a:p>
            <a:pPr marL="0" lvl="0" indent="0" algn="l" rtl="0">
              <a:spcBef>
                <a:spcPts val="1200"/>
              </a:spcBef>
              <a:spcAft>
                <a:spcPts val="0"/>
              </a:spcAft>
              <a:buNone/>
            </a:pPr>
            <a:r>
              <a:rPr lang="en"/>
              <a:t>Compliance</a:t>
            </a:r>
            <a:endParaRPr/>
          </a:p>
          <a:p>
            <a:pPr marL="0" lvl="0" indent="0" algn="l" rtl="0">
              <a:spcBef>
                <a:spcPts val="1200"/>
              </a:spcBef>
              <a:spcAft>
                <a:spcPts val="0"/>
              </a:spcAft>
              <a:buNone/>
            </a:pPr>
            <a:r>
              <a:rPr lang="en"/>
              <a:t>Automation</a:t>
            </a:r>
            <a:endParaRPr/>
          </a:p>
          <a:p>
            <a:pPr marL="0" lvl="0" indent="0" algn="l" rtl="0">
              <a:spcBef>
                <a:spcPts val="1200"/>
              </a:spcBef>
              <a:spcAft>
                <a:spcPts val="0"/>
              </a:spcAft>
              <a:buNone/>
            </a:pPr>
            <a:r>
              <a:rPr lang="en"/>
              <a:t>Continuous Monitoring</a:t>
            </a:r>
            <a:endParaRPr/>
          </a:p>
          <a:p>
            <a:pPr marL="0" lvl="0" indent="0" algn="l" rtl="0">
              <a:spcBef>
                <a:spcPts val="1200"/>
              </a:spcBef>
              <a:spcAft>
                <a:spcPts val="120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When does Vulnerability Management End?</a:t>
            </a:r>
            <a:endParaRPr/>
          </a:p>
        </p:txBody>
      </p:sp>
      <p:pic>
        <p:nvPicPr>
          <p:cNvPr id="309" name="Google Shape;309;p53"/>
          <p:cNvPicPr preferRelativeResize="0"/>
          <p:nvPr/>
        </p:nvPicPr>
        <p:blipFill>
          <a:blip r:embed="rId3">
            <a:alphaModFix/>
          </a:blip>
          <a:stretch>
            <a:fillRect/>
          </a:stretch>
        </p:blipFill>
        <p:spPr>
          <a:xfrm>
            <a:off x="2310925" y="1134350"/>
            <a:ext cx="4522144" cy="38209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The Often Forgotten Informationals</a:t>
            </a:r>
            <a:endParaRPr/>
          </a:p>
          <a:p>
            <a:pPr marL="0" lvl="0" indent="0" algn="ctr" rtl="0">
              <a:spcBef>
                <a:spcPts val="0"/>
              </a:spcBef>
              <a:spcAft>
                <a:spcPts val="0"/>
              </a:spcAft>
              <a:buNone/>
            </a:pPr>
            <a:endParaRPr/>
          </a:p>
        </p:txBody>
      </p:sp>
      <p:pic>
        <p:nvPicPr>
          <p:cNvPr id="315" name="Google Shape;315;p54"/>
          <p:cNvPicPr preferRelativeResize="0"/>
          <p:nvPr/>
        </p:nvPicPr>
        <p:blipFill>
          <a:blip r:embed="rId3">
            <a:alphaModFix/>
          </a:blip>
          <a:stretch>
            <a:fillRect/>
          </a:stretch>
        </p:blipFill>
        <p:spPr>
          <a:xfrm>
            <a:off x="2007850" y="1128325"/>
            <a:ext cx="5128304" cy="382097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Often Forgotten Informationals</a:t>
            </a:r>
            <a:endParaRPr/>
          </a:p>
        </p:txBody>
      </p:sp>
      <p:pic>
        <p:nvPicPr>
          <p:cNvPr id="321" name="Google Shape;321;p55"/>
          <p:cNvPicPr preferRelativeResize="0"/>
          <p:nvPr/>
        </p:nvPicPr>
        <p:blipFill>
          <a:blip r:embed="rId3">
            <a:alphaModFix/>
          </a:blip>
          <a:stretch>
            <a:fillRect/>
          </a:stretch>
        </p:blipFill>
        <p:spPr>
          <a:xfrm>
            <a:off x="311700" y="1017725"/>
            <a:ext cx="6718874" cy="3422925"/>
          </a:xfrm>
          <a:prstGeom prst="rect">
            <a:avLst/>
          </a:prstGeom>
          <a:noFill/>
          <a:ln>
            <a:noFill/>
          </a:ln>
        </p:spPr>
      </p:pic>
      <p:pic>
        <p:nvPicPr>
          <p:cNvPr id="322" name="Google Shape;322;p55"/>
          <p:cNvPicPr preferRelativeResize="0"/>
          <p:nvPr/>
        </p:nvPicPr>
        <p:blipFill>
          <a:blip r:embed="rId4">
            <a:alphaModFix/>
          </a:blip>
          <a:stretch>
            <a:fillRect/>
          </a:stretch>
        </p:blipFill>
        <p:spPr>
          <a:xfrm>
            <a:off x="1916625" y="1566950"/>
            <a:ext cx="4606826" cy="3507900"/>
          </a:xfrm>
          <a:prstGeom prst="rect">
            <a:avLst/>
          </a:prstGeom>
          <a:noFill/>
          <a:ln>
            <a:noFill/>
          </a:ln>
        </p:spPr>
      </p:pic>
      <p:pic>
        <p:nvPicPr>
          <p:cNvPr id="323" name="Google Shape;323;p55"/>
          <p:cNvPicPr preferRelativeResize="0"/>
          <p:nvPr/>
        </p:nvPicPr>
        <p:blipFill>
          <a:blip r:embed="rId5">
            <a:alphaModFix/>
          </a:blip>
          <a:stretch>
            <a:fillRect/>
          </a:stretch>
        </p:blipFill>
        <p:spPr>
          <a:xfrm>
            <a:off x="3869763" y="2522500"/>
            <a:ext cx="4962525" cy="2343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56"/>
          <p:cNvPicPr preferRelativeResize="0"/>
          <p:nvPr/>
        </p:nvPicPr>
        <p:blipFill>
          <a:blip r:embed="rId3">
            <a:alphaModFix/>
          </a:blip>
          <a:stretch>
            <a:fillRect/>
          </a:stretch>
        </p:blipFill>
        <p:spPr>
          <a:xfrm>
            <a:off x="2286000" y="285750"/>
            <a:ext cx="4572000" cy="4572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7"/>
          <p:cNvSpPr txBox="1">
            <a:spLocks noGrp="1"/>
          </p:cNvSpPr>
          <p:nvPr>
            <p:ph type="title"/>
          </p:nvPr>
        </p:nvSpPr>
        <p:spPr>
          <a:xfrm>
            <a:off x="311700" y="19990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Any Questions?</a:t>
            </a:r>
            <a:endParaRPr/>
          </a:p>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500">
                <a:solidFill>
                  <a:srgbClr val="FFFFFF"/>
                </a:solidFill>
              </a:rPr>
              <a:t>Infrastructure vs App vs API Vulnerability Management</a:t>
            </a:r>
            <a:endParaRPr/>
          </a:p>
        </p:txBody>
      </p:sp>
      <p:sp>
        <p:nvSpPr>
          <p:cNvPr id="85" name="Google Shape;85;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Clr>
                <a:srgbClr val="FFFFFF"/>
              </a:buClr>
              <a:buSzPts val="1800"/>
              <a:buChar char="●"/>
            </a:pPr>
            <a:r>
              <a:rPr lang="en">
                <a:solidFill>
                  <a:srgbClr val="FFFFFF"/>
                </a:solidFill>
              </a:rPr>
              <a:t>We will be diving in depth on infrastructure vulnerability management/scanners (covering only the surface of App and API vulnerability management)</a:t>
            </a:r>
            <a:endParaRPr>
              <a:solidFill>
                <a:srgbClr val="FFFFFF"/>
              </a:solidFill>
            </a:endParaRPr>
          </a:p>
          <a:p>
            <a:pPr marL="457200" lvl="0" indent="0" algn="l" rtl="0">
              <a:lnSpc>
                <a:spcPct val="115000"/>
              </a:lnSpc>
              <a:spcBef>
                <a:spcPts val="0"/>
              </a:spcBef>
              <a:spcAft>
                <a:spcPts val="0"/>
              </a:spcAft>
              <a:buNone/>
            </a:pPr>
            <a:endParaRPr>
              <a:solidFill>
                <a:srgbClr val="FFFFFF"/>
              </a:solidFill>
            </a:endParaRPr>
          </a:p>
          <a:p>
            <a:pPr marL="457200" lvl="0" indent="-342900" algn="l" rtl="0">
              <a:lnSpc>
                <a:spcPct val="115000"/>
              </a:lnSpc>
              <a:spcBef>
                <a:spcPts val="0"/>
              </a:spcBef>
              <a:spcAft>
                <a:spcPts val="0"/>
              </a:spcAft>
              <a:buClr>
                <a:srgbClr val="FFFFFF"/>
              </a:buClr>
              <a:buSzPts val="1800"/>
              <a:buChar char="●"/>
            </a:pPr>
            <a:r>
              <a:rPr lang="en">
                <a:solidFill>
                  <a:srgbClr val="FFFFFF"/>
                </a:solidFill>
              </a:rPr>
              <a:t>Typically, a combination is needed</a:t>
            </a:r>
            <a:endParaRPr>
              <a:solidFill>
                <a:srgbClr val="FFFFFF"/>
              </a:solidFill>
            </a:endParaRPr>
          </a:p>
          <a:p>
            <a:pPr marL="457200" lvl="0" indent="0" algn="l" rtl="0">
              <a:lnSpc>
                <a:spcPct val="115000"/>
              </a:lnSpc>
              <a:spcBef>
                <a:spcPts val="0"/>
              </a:spcBef>
              <a:spcAft>
                <a:spcPts val="0"/>
              </a:spcAft>
              <a:buNone/>
            </a:pPr>
            <a:endParaRPr>
              <a:solidFill>
                <a:srgbClr val="FFFFFF"/>
              </a:solidFill>
            </a:endParaRPr>
          </a:p>
          <a:p>
            <a:pPr marL="457200" lvl="0" indent="-342900" algn="l" rtl="0">
              <a:lnSpc>
                <a:spcPct val="100000"/>
              </a:lnSpc>
              <a:spcBef>
                <a:spcPts val="0"/>
              </a:spcBef>
              <a:spcAft>
                <a:spcPts val="0"/>
              </a:spcAft>
              <a:buClr>
                <a:srgbClr val="FFFFFF"/>
              </a:buClr>
              <a:buSzPts val="1800"/>
              <a:buChar char="●"/>
            </a:pPr>
            <a:r>
              <a:rPr lang="en">
                <a:solidFill>
                  <a:srgbClr val="FFFFFF"/>
                </a:solidFill>
              </a:rPr>
              <a:t>Infrastructure vulnerability scans assess the security of the underlying network and systems</a:t>
            </a:r>
            <a:endParaRPr>
              <a:solidFill>
                <a:srgbClr val="FFFFFF"/>
              </a:solidFill>
            </a:endParaRPr>
          </a:p>
          <a:p>
            <a:pPr marL="457200" lvl="0" indent="-342900" algn="l" rtl="0">
              <a:lnSpc>
                <a:spcPct val="115000"/>
              </a:lnSpc>
              <a:spcBef>
                <a:spcPts val="0"/>
              </a:spcBef>
              <a:spcAft>
                <a:spcPts val="0"/>
              </a:spcAft>
              <a:buClr>
                <a:srgbClr val="FFFFFF"/>
              </a:buClr>
              <a:buSzPts val="1800"/>
              <a:buChar char="●"/>
            </a:pPr>
            <a:r>
              <a:rPr lang="en">
                <a:solidFill>
                  <a:srgbClr val="FFFFFF"/>
                </a:solidFill>
              </a:rPr>
              <a:t>Application scans focus on the security of software applications</a:t>
            </a:r>
            <a:endParaRPr>
              <a:solidFill>
                <a:srgbClr val="FFFFFF"/>
              </a:solidFill>
            </a:endParaRPr>
          </a:p>
          <a:p>
            <a:pPr marL="457200" lvl="0" indent="-342900" algn="l" rtl="0">
              <a:lnSpc>
                <a:spcPct val="100000"/>
              </a:lnSpc>
              <a:spcBef>
                <a:spcPts val="0"/>
              </a:spcBef>
              <a:spcAft>
                <a:spcPts val="0"/>
              </a:spcAft>
              <a:buClr>
                <a:srgbClr val="FFFFFF"/>
              </a:buClr>
              <a:buSzPts val="1800"/>
              <a:buChar char="●"/>
            </a:pPr>
            <a:r>
              <a:rPr lang="en">
                <a:solidFill>
                  <a:srgbClr val="FFFFFF"/>
                </a:solidFill>
              </a:rPr>
              <a:t>API scans examine the security of the interfaces that allow software systems to interact with each other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Basics of Web Application Attacks</a:t>
            </a:r>
            <a:endParaRPr/>
          </a:p>
        </p:txBody>
      </p:sp>
      <p:sp>
        <p:nvSpPr>
          <p:cNvPr id="91" name="Google Shape;91;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457200" lvl="0" indent="-322580" algn="l" rtl="0">
              <a:lnSpc>
                <a:spcPct val="100000"/>
              </a:lnSpc>
              <a:spcBef>
                <a:spcPts val="0"/>
              </a:spcBef>
              <a:spcAft>
                <a:spcPts val="0"/>
              </a:spcAft>
              <a:buClr>
                <a:srgbClr val="FFFFFF"/>
              </a:buClr>
              <a:buSzPct val="100000"/>
              <a:buChar char="●"/>
            </a:pPr>
            <a:r>
              <a:rPr lang="en" sz="1600">
                <a:solidFill>
                  <a:srgbClr val="FFFFFF"/>
                </a:solidFill>
              </a:rPr>
              <a:t>Based on the Verizon Data Breach Investigations Report</a:t>
            </a:r>
            <a:endParaRPr sz="1600">
              <a:solidFill>
                <a:srgbClr val="FFFFFF"/>
              </a:solidFill>
            </a:endParaRPr>
          </a:p>
          <a:p>
            <a:pPr marL="914400" lvl="1" indent="-310832" algn="l" rtl="0">
              <a:lnSpc>
                <a:spcPct val="100000"/>
              </a:lnSpc>
              <a:spcBef>
                <a:spcPts val="0"/>
              </a:spcBef>
              <a:spcAft>
                <a:spcPts val="0"/>
              </a:spcAft>
              <a:buClr>
                <a:srgbClr val="FFFFFF"/>
              </a:buClr>
              <a:buSzPct val="100000"/>
              <a:buChar char="○"/>
            </a:pPr>
            <a:r>
              <a:rPr lang="en">
                <a:solidFill>
                  <a:srgbClr val="FFFFFF"/>
                </a:solidFill>
              </a:rPr>
              <a:t>Web Application Attacks represented 25% of all incidents and breaches in the report</a:t>
            </a:r>
            <a:endParaRPr>
              <a:solidFill>
                <a:srgbClr val="FFFFFF"/>
              </a:solidFill>
            </a:endParaRPr>
          </a:p>
          <a:p>
            <a:pPr marL="914400" lvl="1" indent="-310832" algn="l" rtl="0">
              <a:lnSpc>
                <a:spcPct val="100000"/>
              </a:lnSpc>
              <a:spcBef>
                <a:spcPts val="0"/>
              </a:spcBef>
              <a:spcAft>
                <a:spcPts val="0"/>
              </a:spcAft>
              <a:buClr>
                <a:srgbClr val="FFFFFF"/>
              </a:buClr>
              <a:buSzPct val="100000"/>
              <a:buChar char="○"/>
            </a:pPr>
            <a:r>
              <a:rPr lang="en">
                <a:solidFill>
                  <a:srgbClr val="FFFFFF"/>
                </a:solidFill>
              </a:rPr>
              <a:t>Over 80% of breaches involved the use of stolen credentials</a:t>
            </a:r>
            <a:endParaRPr>
              <a:solidFill>
                <a:srgbClr val="FFFFFF"/>
              </a:solidFill>
            </a:endParaRPr>
          </a:p>
          <a:p>
            <a:pPr marL="914400" lvl="1" indent="-310832" algn="l" rtl="0">
              <a:lnSpc>
                <a:spcPct val="100000"/>
              </a:lnSpc>
              <a:spcBef>
                <a:spcPts val="0"/>
              </a:spcBef>
              <a:spcAft>
                <a:spcPts val="0"/>
              </a:spcAft>
              <a:buClr>
                <a:srgbClr val="FFFFFF"/>
              </a:buClr>
              <a:buSzPct val="100000"/>
              <a:buChar char="○"/>
            </a:pPr>
            <a:r>
              <a:rPr lang="en">
                <a:solidFill>
                  <a:srgbClr val="FFFFFF"/>
                </a:solidFill>
              </a:rPr>
              <a:t>50% of organizations experienced over 39 Web application attacks (observed during the last report)</a:t>
            </a:r>
            <a:endParaRPr>
              <a:solidFill>
                <a:srgbClr val="FFFFFF"/>
              </a:solidFill>
            </a:endParaRPr>
          </a:p>
          <a:p>
            <a:pPr marL="0" lvl="0" indent="0" algn="l" rtl="0">
              <a:lnSpc>
                <a:spcPct val="100000"/>
              </a:lnSpc>
              <a:spcBef>
                <a:spcPts val="0"/>
              </a:spcBef>
              <a:spcAft>
                <a:spcPts val="0"/>
              </a:spcAft>
              <a:buNone/>
            </a:pPr>
            <a:endParaRPr>
              <a:solidFill>
                <a:srgbClr val="FFFFFF"/>
              </a:solidFill>
            </a:endParaRPr>
          </a:p>
          <a:p>
            <a:pPr marL="0" lvl="0" indent="0" algn="l" rtl="0">
              <a:lnSpc>
                <a:spcPct val="100000"/>
              </a:lnSpc>
              <a:spcBef>
                <a:spcPts val="0"/>
              </a:spcBef>
              <a:spcAft>
                <a:spcPts val="0"/>
              </a:spcAft>
              <a:buNone/>
            </a:pPr>
            <a:r>
              <a:rPr lang="en" sz="1600">
                <a:solidFill>
                  <a:srgbClr val="FFFFFF"/>
                </a:solidFill>
              </a:rPr>
              <a:t>CIS Controls for consideration</a:t>
            </a:r>
            <a:endParaRPr sz="1600">
              <a:solidFill>
                <a:srgbClr val="FFFFFF"/>
              </a:solidFill>
            </a:endParaRPr>
          </a:p>
          <a:p>
            <a:pPr marL="0" lvl="0" indent="0" algn="l" rtl="0">
              <a:lnSpc>
                <a:spcPct val="100000"/>
              </a:lnSpc>
              <a:spcBef>
                <a:spcPts val="0"/>
              </a:spcBef>
              <a:spcAft>
                <a:spcPts val="0"/>
              </a:spcAft>
              <a:buNone/>
            </a:pP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Mitigating against stolen credentials by protecting accounts</a:t>
            </a:r>
            <a:endParaRPr sz="1600">
              <a:solidFill>
                <a:srgbClr val="FFFFFF"/>
              </a:solidFill>
            </a:endParaRPr>
          </a:p>
          <a:p>
            <a:pPr marL="0" lvl="0" indent="0" algn="l" rtl="0">
              <a:lnSpc>
                <a:spcPct val="100000"/>
              </a:lnSpc>
              <a:spcBef>
                <a:spcPts val="0"/>
              </a:spcBef>
              <a:spcAft>
                <a:spcPts val="0"/>
              </a:spcAft>
              <a:buNone/>
            </a:pPr>
            <a:r>
              <a:rPr lang="en" b="1">
                <a:solidFill>
                  <a:srgbClr val="FFFFFF"/>
                </a:solidFill>
              </a:rPr>
              <a:t>	</a:t>
            </a:r>
            <a:r>
              <a:rPr lang="en" sz="1300" b="1">
                <a:solidFill>
                  <a:srgbClr val="FFFFFF"/>
                </a:solidFill>
              </a:rPr>
              <a:t>Account Management [5]</a:t>
            </a:r>
            <a:endParaRPr sz="1300">
              <a:solidFill>
                <a:srgbClr val="FFFFFF"/>
              </a:solidFill>
            </a:endParaRPr>
          </a:p>
          <a:p>
            <a:pPr marL="457200" lvl="0" indent="457200" algn="l" rtl="0">
              <a:lnSpc>
                <a:spcPct val="100000"/>
              </a:lnSpc>
              <a:spcBef>
                <a:spcPts val="0"/>
              </a:spcBef>
              <a:spcAft>
                <a:spcPts val="0"/>
              </a:spcAft>
              <a:buNone/>
            </a:pPr>
            <a:r>
              <a:rPr lang="en" sz="1300">
                <a:solidFill>
                  <a:srgbClr val="FFFFFF"/>
                </a:solidFill>
              </a:rPr>
              <a:t>Establish and Maintain an Inventory of Accounts, Disable Dormant Accounts</a:t>
            </a:r>
            <a:endParaRPr sz="1300">
              <a:solidFill>
                <a:srgbClr val="FFFFFF"/>
              </a:solidFill>
            </a:endParaRPr>
          </a:p>
          <a:p>
            <a:pPr marL="457200" lvl="0" indent="457200" algn="l" rtl="0">
              <a:lnSpc>
                <a:spcPct val="100000"/>
              </a:lnSpc>
              <a:spcBef>
                <a:spcPts val="0"/>
              </a:spcBef>
              <a:spcAft>
                <a:spcPts val="0"/>
              </a:spcAft>
              <a:buNone/>
            </a:pPr>
            <a:endParaRPr sz="1300">
              <a:solidFill>
                <a:srgbClr val="FFFFFF"/>
              </a:solidFill>
            </a:endParaRPr>
          </a:p>
          <a:p>
            <a:pPr marL="0" lvl="0" indent="457200" algn="l" rtl="0">
              <a:lnSpc>
                <a:spcPct val="100000"/>
              </a:lnSpc>
              <a:spcBef>
                <a:spcPts val="0"/>
              </a:spcBef>
              <a:spcAft>
                <a:spcPts val="0"/>
              </a:spcAft>
              <a:buNone/>
            </a:pPr>
            <a:r>
              <a:rPr lang="en" sz="1300" b="1">
                <a:solidFill>
                  <a:srgbClr val="FFFFFF"/>
                </a:solidFill>
              </a:rPr>
              <a:t>Access Control Management [6]</a:t>
            </a:r>
            <a:endParaRPr sz="1300" b="1">
              <a:solidFill>
                <a:srgbClr val="FFFFFF"/>
              </a:solidFill>
            </a:endParaRPr>
          </a:p>
          <a:p>
            <a:pPr marL="457200" lvl="0" indent="457200" algn="l" rtl="0">
              <a:lnSpc>
                <a:spcPct val="100000"/>
              </a:lnSpc>
              <a:spcBef>
                <a:spcPts val="0"/>
              </a:spcBef>
              <a:spcAft>
                <a:spcPts val="0"/>
              </a:spcAft>
              <a:buNone/>
            </a:pPr>
            <a:r>
              <a:rPr lang="en" sz="1300">
                <a:solidFill>
                  <a:srgbClr val="FFFFFF"/>
                </a:solidFill>
              </a:rPr>
              <a:t>Establish an Access Granting Process, Establish an Access Revoking Process, Require MFA for Externally Exposed Applications, Require MFA for Remote Network Access</a:t>
            </a:r>
            <a:endParaRPr sz="1300">
              <a:solidFill>
                <a:srgbClr val="FFFFFF"/>
              </a:solidFill>
            </a:endParaRPr>
          </a:p>
          <a:p>
            <a:pPr marL="0" lvl="0" indent="0" algn="l" rtl="0">
              <a:lnSpc>
                <a:spcPct val="100000"/>
              </a:lnSpc>
              <a:spcBef>
                <a:spcPts val="0"/>
              </a:spcBef>
              <a:spcAft>
                <a:spcPts val="0"/>
              </a:spcAft>
              <a:buNone/>
            </a:pPr>
            <a:endParaRPr>
              <a:solidFill>
                <a:srgbClr val="FFFFFF"/>
              </a:solidFill>
            </a:endParaRPr>
          </a:p>
          <a:p>
            <a:pPr marL="0" lvl="0" indent="0" algn="l" rtl="0">
              <a:lnSpc>
                <a:spcPct val="100000"/>
              </a:lnSpc>
              <a:spcBef>
                <a:spcPts val="0"/>
              </a:spcBef>
              <a:spcAft>
                <a:spcPts val="0"/>
              </a:spcAft>
              <a:buNone/>
            </a:pPr>
            <a:r>
              <a:rPr lang="en" sz="1600">
                <a:solidFill>
                  <a:srgbClr val="FFFFFF"/>
                </a:solidFill>
              </a:rPr>
              <a:t>Mitigating against vulnerability exploitation</a:t>
            </a: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	</a:t>
            </a:r>
            <a:r>
              <a:rPr lang="en" sz="1300" b="1">
                <a:solidFill>
                  <a:srgbClr val="FFFFFF"/>
                </a:solidFill>
              </a:rPr>
              <a:t>Continuous Vulnerability Management [7]</a:t>
            </a:r>
            <a:endParaRPr sz="1600">
              <a:solidFill>
                <a:srgbClr val="FFFFFF"/>
              </a:solidFill>
            </a:endParaRPr>
          </a:p>
          <a:p>
            <a:pPr marL="457200" lvl="0" indent="457200" algn="l" rtl="0">
              <a:lnSpc>
                <a:spcPct val="100000"/>
              </a:lnSpc>
              <a:spcBef>
                <a:spcPts val="0"/>
              </a:spcBef>
              <a:spcAft>
                <a:spcPts val="0"/>
              </a:spcAft>
              <a:buNone/>
            </a:pPr>
            <a:r>
              <a:rPr lang="en" sz="1250">
                <a:solidFill>
                  <a:srgbClr val="FFFFFF"/>
                </a:solidFill>
              </a:rPr>
              <a:t>Establish and Maintain a Vulnerability Management Process, Establish and Maintain a Remediation Process, Perform Automated Operating System Patch Management, Perform Automated Application Patch Management</a:t>
            </a:r>
            <a:endParaRPr sz="125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Common CVEs Exploited - Example</a:t>
            </a:r>
            <a:endParaRPr/>
          </a:p>
        </p:txBody>
      </p:sp>
      <p:sp>
        <p:nvSpPr>
          <p:cNvPr id="97" name="Google Shape;97;p19"/>
          <p:cNvSpPr txBox="1">
            <a:spLocks noGrp="1"/>
          </p:cNvSpPr>
          <p:nvPr>
            <p:ph type="body" idx="1"/>
          </p:nvPr>
        </p:nvSpPr>
        <p:spPr>
          <a:xfrm>
            <a:off x="311700" y="1152475"/>
            <a:ext cx="3713700" cy="36270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State sponsored actors continue to use VPNs to obfuscate activities and target web-facing applications to establish initial access.</a:t>
            </a:r>
            <a:endParaRPr/>
          </a:p>
          <a:p>
            <a:pPr marL="0" lvl="0" indent="0" algn="l" rtl="0">
              <a:spcBef>
                <a:spcPts val="1200"/>
              </a:spcBef>
              <a:spcAft>
                <a:spcPts val="0"/>
              </a:spcAft>
              <a:buNone/>
            </a:pPr>
            <a:endParaRPr/>
          </a:p>
          <a:p>
            <a:pPr marL="0" lvl="0" indent="0" algn="l" rtl="0">
              <a:spcBef>
                <a:spcPts val="1200"/>
              </a:spcBef>
              <a:spcAft>
                <a:spcPts val="0"/>
              </a:spcAft>
              <a:buNone/>
            </a:pPr>
            <a:r>
              <a:rPr lang="en"/>
              <a:t>For vulnerability descriptions and mitigations:</a:t>
            </a:r>
            <a:endParaRPr/>
          </a:p>
          <a:p>
            <a:pPr marL="0" lvl="0" indent="0" algn="l" rtl="0">
              <a:spcBef>
                <a:spcPts val="1200"/>
              </a:spcBef>
              <a:spcAft>
                <a:spcPts val="0"/>
              </a:spcAft>
              <a:buNone/>
            </a:pPr>
            <a:r>
              <a:rPr lang="en" sz="1300" u="sng">
                <a:solidFill>
                  <a:schemeClr val="hlink"/>
                </a:solidFill>
                <a:hlinkClick r:id="rId3"/>
              </a:rPr>
              <a:t>https://www.cisa.gov/news-events/cybersecurity-advisories/aa22-279a</a:t>
            </a:r>
            <a:endParaRPr sz="1300"/>
          </a:p>
          <a:p>
            <a:pPr marL="0" lvl="0" indent="0" algn="l" rtl="0">
              <a:spcBef>
                <a:spcPts val="1200"/>
              </a:spcBef>
              <a:spcAft>
                <a:spcPts val="0"/>
              </a:spcAft>
              <a:buNone/>
            </a:pPr>
            <a:endParaRPr sz="1300"/>
          </a:p>
          <a:p>
            <a:pPr marL="0" lvl="0" indent="0" algn="l" rtl="0">
              <a:spcBef>
                <a:spcPts val="1200"/>
              </a:spcBef>
              <a:spcAft>
                <a:spcPts val="1200"/>
              </a:spcAft>
              <a:buNone/>
            </a:pPr>
            <a:r>
              <a:rPr lang="en" sz="1100"/>
              <a:t>Last revised on October 6, 2022</a:t>
            </a:r>
            <a:endParaRPr sz="1100"/>
          </a:p>
        </p:txBody>
      </p:sp>
      <p:pic>
        <p:nvPicPr>
          <p:cNvPr id="98" name="Google Shape;98;p19"/>
          <p:cNvPicPr preferRelativeResize="0"/>
          <p:nvPr/>
        </p:nvPicPr>
        <p:blipFill>
          <a:blip r:embed="rId4">
            <a:alphaModFix/>
          </a:blip>
          <a:stretch>
            <a:fillRect/>
          </a:stretch>
        </p:blipFill>
        <p:spPr>
          <a:xfrm>
            <a:off x="4110628" y="1152475"/>
            <a:ext cx="5033374" cy="3627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Vulnerability Scanners</a:t>
            </a:r>
            <a:endParaRPr/>
          </a:p>
        </p:txBody>
      </p:sp>
      <p:pic>
        <p:nvPicPr>
          <p:cNvPr id="104" name="Google Shape;104;p20"/>
          <p:cNvPicPr preferRelativeResize="0"/>
          <p:nvPr/>
        </p:nvPicPr>
        <p:blipFill>
          <a:blip r:embed="rId3">
            <a:alphaModFix/>
          </a:blip>
          <a:stretch>
            <a:fillRect/>
          </a:stretch>
        </p:blipFill>
        <p:spPr>
          <a:xfrm>
            <a:off x="311701" y="1049200"/>
            <a:ext cx="5979601" cy="3468651"/>
          </a:xfrm>
          <a:prstGeom prst="rect">
            <a:avLst/>
          </a:prstGeom>
          <a:noFill/>
          <a:ln>
            <a:noFill/>
          </a:ln>
        </p:spPr>
      </p:pic>
      <p:pic>
        <p:nvPicPr>
          <p:cNvPr id="105" name="Google Shape;105;p20"/>
          <p:cNvPicPr preferRelativeResize="0"/>
          <p:nvPr/>
        </p:nvPicPr>
        <p:blipFill>
          <a:blip r:embed="rId4">
            <a:alphaModFix/>
          </a:blip>
          <a:stretch>
            <a:fillRect/>
          </a:stretch>
        </p:blipFill>
        <p:spPr>
          <a:xfrm>
            <a:off x="4142475" y="3822175"/>
            <a:ext cx="859050" cy="572700"/>
          </a:xfrm>
          <a:prstGeom prst="rect">
            <a:avLst/>
          </a:prstGeom>
          <a:noFill/>
          <a:ln>
            <a:noFill/>
          </a:ln>
        </p:spPr>
      </p:pic>
      <p:sp>
        <p:nvSpPr>
          <p:cNvPr id="106" name="Google Shape;106;p20"/>
          <p:cNvSpPr txBox="1"/>
          <p:nvPr/>
        </p:nvSpPr>
        <p:spPr>
          <a:xfrm>
            <a:off x="6332175" y="1294200"/>
            <a:ext cx="23580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chemeClr val="dk1"/>
                </a:solidFill>
                <a:latin typeface="Average"/>
                <a:ea typeface="Average"/>
                <a:cs typeface="Average"/>
                <a:sym typeface="Average"/>
              </a:rPr>
              <a:t>Traditional Scanning:</a:t>
            </a:r>
            <a:endParaRPr b="1" u="sng">
              <a:solidFill>
                <a:schemeClr val="dk1"/>
              </a:solidFill>
              <a:latin typeface="Average"/>
              <a:ea typeface="Average"/>
              <a:cs typeface="Average"/>
              <a:sym typeface="Average"/>
            </a:endParaRPr>
          </a:p>
          <a:p>
            <a:pPr marL="0" lvl="0" indent="0" algn="l" rtl="0">
              <a:spcBef>
                <a:spcPts val="0"/>
              </a:spcBef>
              <a:spcAft>
                <a:spcPts val="0"/>
              </a:spcAft>
              <a:buNone/>
            </a:pPr>
            <a:r>
              <a:rPr lang="en">
                <a:solidFill>
                  <a:schemeClr val="dk1"/>
                </a:solidFill>
                <a:latin typeface="Average"/>
                <a:ea typeface="Average"/>
                <a:cs typeface="Average"/>
                <a:sym typeface="Average"/>
              </a:rPr>
              <a:t>OpenVAS</a:t>
            </a:r>
            <a:endParaRPr>
              <a:solidFill>
                <a:schemeClr val="dk1"/>
              </a:solidFill>
              <a:latin typeface="Average"/>
              <a:ea typeface="Average"/>
              <a:cs typeface="Average"/>
              <a:sym typeface="Average"/>
            </a:endParaRPr>
          </a:p>
          <a:p>
            <a:pPr marL="0" lvl="0" indent="0" algn="l" rtl="0">
              <a:spcBef>
                <a:spcPts val="0"/>
              </a:spcBef>
              <a:spcAft>
                <a:spcPts val="0"/>
              </a:spcAft>
              <a:buNone/>
            </a:pPr>
            <a:r>
              <a:rPr lang="en">
                <a:solidFill>
                  <a:schemeClr val="dk1"/>
                </a:solidFill>
                <a:latin typeface="Average"/>
                <a:ea typeface="Average"/>
                <a:cs typeface="Average"/>
                <a:sym typeface="Average"/>
              </a:rPr>
              <a:t>Reskins</a:t>
            </a:r>
            <a:endParaRPr>
              <a:solidFill>
                <a:schemeClr val="dk1"/>
              </a:solidFill>
              <a:latin typeface="Average"/>
              <a:ea typeface="Average"/>
              <a:cs typeface="Average"/>
              <a:sym typeface="Average"/>
            </a:endParaRPr>
          </a:p>
          <a:p>
            <a:pPr marL="0" lvl="0" indent="0" algn="l" rtl="0">
              <a:spcBef>
                <a:spcPts val="0"/>
              </a:spcBef>
              <a:spcAft>
                <a:spcPts val="0"/>
              </a:spcAft>
              <a:buNone/>
            </a:pPr>
            <a:r>
              <a:rPr lang="en">
                <a:solidFill>
                  <a:schemeClr val="dk1"/>
                </a:solidFill>
                <a:latin typeface="Average"/>
                <a:ea typeface="Average"/>
                <a:cs typeface="Average"/>
                <a:sym typeface="Average"/>
              </a:rPr>
              <a:t>NMAP</a:t>
            </a:r>
            <a:endParaRPr>
              <a:solidFill>
                <a:schemeClr val="dk1"/>
              </a:solidFill>
              <a:latin typeface="Average"/>
              <a:ea typeface="Average"/>
              <a:cs typeface="Average"/>
              <a:sym typeface="Average"/>
            </a:endParaRPr>
          </a:p>
          <a:p>
            <a:pPr marL="0" lvl="0" indent="0" algn="l" rtl="0">
              <a:spcBef>
                <a:spcPts val="0"/>
              </a:spcBef>
              <a:spcAft>
                <a:spcPts val="0"/>
              </a:spcAft>
              <a:buNone/>
            </a:pPr>
            <a:endParaRPr>
              <a:solidFill>
                <a:schemeClr val="dk1"/>
              </a:solidFill>
              <a:latin typeface="Average"/>
              <a:ea typeface="Average"/>
              <a:cs typeface="Average"/>
              <a:sym typeface="Average"/>
            </a:endParaRPr>
          </a:p>
          <a:p>
            <a:pPr marL="0" lvl="0" indent="0" algn="l" rtl="0">
              <a:spcBef>
                <a:spcPts val="0"/>
              </a:spcBef>
              <a:spcAft>
                <a:spcPts val="0"/>
              </a:spcAft>
              <a:buNone/>
            </a:pPr>
            <a:r>
              <a:rPr lang="en" b="1" u="sng">
                <a:solidFill>
                  <a:schemeClr val="dk1"/>
                </a:solidFill>
                <a:latin typeface="Average"/>
                <a:ea typeface="Average"/>
                <a:cs typeface="Average"/>
                <a:sym typeface="Average"/>
              </a:rPr>
              <a:t>Nextgen Cloud:</a:t>
            </a:r>
            <a:endParaRPr b="1" u="sng">
              <a:solidFill>
                <a:schemeClr val="dk1"/>
              </a:solidFill>
              <a:latin typeface="Average"/>
              <a:ea typeface="Average"/>
              <a:cs typeface="Average"/>
              <a:sym typeface="Average"/>
            </a:endParaRPr>
          </a:p>
          <a:p>
            <a:pPr marL="0" lvl="0" indent="0" algn="l" rtl="0">
              <a:spcBef>
                <a:spcPts val="0"/>
              </a:spcBef>
              <a:spcAft>
                <a:spcPts val="0"/>
              </a:spcAft>
              <a:buNone/>
            </a:pPr>
            <a:r>
              <a:rPr lang="en">
                <a:solidFill>
                  <a:schemeClr val="dk1"/>
                </a:solidFill>
                <a:latin typeface="Average"/>
                <a:ea typeface="Average"/>
                <a:cs typeface="Average"/>
                <a:sym typeface="Average"/>
              </a:rPr>
              <a:t>Palo Prisma Cloud</a:t>
            </a:r>
            <a:endParaRPr>
              <a:solidFill>
                <a:schemeClr val="dk1"/>
              </a:solidFill>
              <a:latin typeface="Average"/>
              <a:ea typeface="Average"/>
              <a:cs typeface="Average"/>
              <a:sym typeface="Average"/>
            </a:endParaRPr>
          </a:p>
          <a:p>
            <a:pPr marL="0" lvl="0" indent="0" algn="l" rtl="0">
              <a:spcBef>
                <a:spcPts val="0"/>
              </a:spcBef>
              <a:spcAft>
                <a:spcPts val="0"/>
              </a:spcAft>
              <a:buNone/>
            </a:pPr>
            <a:r>
              <a:rPr lang="en">
                <a:solidFill>
                  <a:schemeClr val="dk1"/>
                </a:solidFill>
                <a:latin typeface="Average"/>
                <a:ea typeface="Average"/>
                <a:cs typeface="Average"/>
                <a:sym typeface="Average"/>
              </a:rPr>
              <a:t>Wiz</a:t>
            </a:r>
            <a:endParaRPr>
              <a:solidFill>
                <a:schemeClr val="dk1"/>
              </a:solidFill>
              <a:latin typeface="Average"/>
              <a:ea typeface="Average"/>
              <a:cs typeface="Average"/>
              <a:sym typeface="Average"/>
            </a:endParaRPr>
          </a:p>
          <a:p>
            <a:pPr marL="0" lvl="0" indent="0" algn="l" rtl="0">
              <a:spcBef>
                <a:spcPts val="0"/>
              </a:spcBef>
              <a:spcAft>
                <a:spcPts val="0"/>
              </a:spcAft>
              <a:buNone/>
            </a:pPr>
            <a:r>
              <a:rPr lang="en">
                <a:solidFill>
                  <a:schemeClr val="dk1"/>
                </a:solidFill>
                <a:latin typeface="Average"/>
                <a:ea typeface="Average"/>
                <a:cs typeface="Average"/>
                <a:sym typeface="Average"/>
              </a:rPr>
              <a:t>Aquasec</a:t>
            </a:r>
            <a:endParaRPr>
              <a:solidFill>
                <a:schemeClr val="dk1"/>
              </a:solidFill>
              <a:latin typeface="Average"/>
              <a:ea typeface="Average"/>
              <a:cs typeface="Average"/>
              <a:sym typeface="Average"/>
            </a:endParaRPr>
          </a:p>
          <a:p>
            <a:pPr marL="0" lvl="0" indent="0" algn="l" rtl="0">
              <a:spcBef>
                <a:spcPts val="0"/>
              </a:spcBef>
              <a:spcAft>
                <a:spcPts val="0"/>
              </a:spcAft>
              <a:buNone/>
            </a:pPr>
            <a:endParaRPr>
              <a:latin typeface="Average"/>
              <a:ea typeface="Average"/>
              <a:cs typeface="Average"/>
              <a:sym typeface="Average"/>
            </a:endParaRPr>
          </a:p>
          <a:p>
            <a:pPr marL="0" lvl="0" indent="0" algn="l" rtl="0">
              <a:spcBef>
                <a:spcPts val="0"/>
              </a:spcBef>
              <a:spcAft>
                <a:spcPts val="0"/>
              </a:spcAft>
              <a:buNone/>
            </a:pPr>
            <a:endParaRPr>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Infrastructure Scans?</a:t>
            </a:r>
            <a:endParaRPr/>
          </a:p>
        </p:txBody>
      </p:sp>
      <p:sp>
        <p:nvSpPr>
          <p:cNvPr id="112" name="Google Shape;11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b="1">
                <a:solidFill>
                  <a:schemeClr val="dk1"/>
                </a:solidFill>
              </a:rPr>
              <a:t>Network Enumeration</a:t>
            </a:r>
            <a:endParaRPr b="1">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Asset Identification</a:t>
            </a:r>
            <a:endParaRPr b="1">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Vulnerability Exposure Identification</a:t>
            </a:r>
            <a:endParaRPr b="1">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Compliance Verification (PCI, Baselines, etc)</a:t>
            </a:r>
            <a:endParaRPr b="1">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Attackers do.</a:t>
            </a:r>
            <a:endParaRPr b="1">
              <a:solidFill>
                <a:schemeClr val="dk1"/>
              </a:solidFill>
            </a:endParaRPr>
          </a:p>
        </p:txBody>
      </p:sp>
      <p:pic>
        <p:nvPicPr>
          <p:cNvPr id="113" name="Google Shape;113;p21"/>
          <p:cNvPicPr preferRelativeResize="0"/>
          <p:nvPr/>
        </p:nvPicPr>
        <p:blipFill>
          <a:blip r:embed="rId3">
            <a:alphaModFix/>
          </a:blip>
          <a:stretch>
            <a:fillRect/>
          </a:stretch>
        </p:blipFill>
        <p:spPr>
          <a:xfrm>
            <a:off x="5728850" y="1017725"/>
            <a:ext cx="3103450" cy="3103450"/>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2084</Words>
  <Application>Microsoft Macintosh PowerPoint</Application>
  <PresentationFormat>On-screen Show (16:9)</PresentationFormat>
  <Paragraphs>225</Paragraphs>
  <Slides>45</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Average</vt:lpstr>
      <vt:lpstr>Courier New</vt:lpstr>
      <vt:lpstr>Roboto</vt:lpstr>
      <vt:lpstr>Arial</vt:lpstr>
      <vt:lpstr>Spectral</vt:lpstr>
      <vt:lpstr>Simple Dark</vt:lpstr>
      <vt:lpstr>Diving into the Abyss:  Analyzing Vulnerability Scans</vt:lpstr>
      <vt:lpstr>BIO</vt:lpstr>
      <vt:lpstr>Find this presentation online</vt:lpstr>
      <vt:lpstr>WARNING</vt:lpstr>
      <vt:lpstr>Infrastructure vs App vs API Vulnerability Management</vt:lpstr>
      <vt:lpstr>Basics of Web Application Attacks</vt:lpstr>
      <vt:lpstr>Common CVEs Exploited - Example</vt:lpstr>
      <vt:lpstr>Vulnerability Scanners</vt:lpstr>
      <vt:lpstr>Why Infrastructure Scans?</vt:lpstr>
      <vt:lpstr>Why Infrastructure Scans? </vt:lpstr>
      <vt:lpstr>Vulnerability Scanners - Just NMAP With a Wetsuit?</vt:lpstr>
      <vt:lpstr>Vulnerability Scan Process Review</vt:lpstr>
      <vt:lpstr>Target Identification (Vulnerability Scanners)</vt:lpstr>
      <vt:lpstr>Target Identification (NMAP)</vt:lpstr>
      <vt:lpstr>Target Identification - Tenable Default Settings</vt:lpstr>
      <vt:lpstr>LOG REVIEW FOR TARGET IDENTIFICATION</vt:lpstr>
      <vt:lpstr>Port Identification (NMAP)</vt:lpstr>
      <vt:lpstr>LOG REVIEW FOR PORT IDENTIFICATION </vt:lpstr>
      <vt:lpstr>Service Identification (NMAP)</vt:lpstr>
      <vt:lpstr>Service Identification (Tenable)</vt:lpstr>
      <vt:lpstr>LOG REVIEW FOR SERVICE IDENTIFICATION</vt:lpstr>
      <vt:lpstr>Target Fingerprinting (NMAP)</vt:lpstr>
      <vt:lpstr>Target Fingerprinting (NMAP)</vt:lpstr>
      <vt:lpstr>Target Fingerprinting (Scanning Tool)</vt:lpstr>
      <vt:lpstr>Target Fingerprinting (Scanning Tool)</vt:lpstr>
      <vt:lpstr>LOG REVIEW SYSTEM FINGERPRINT</vt:lpstr>
      <vt:lpstr>Verbose Logging</vt:lpstr>
      <vt:lpstr>Enabling Verbose Logging Overall  </vt:lpstr>
      <vt:lpstr>Where do logs live? - Nessus </vt:lpstr>
      <vt:lpstr>Where do logs live? - Nexpose </vt:lpstr>
      <vt:lpstr>Where do logs live? - Qualys</vt:lpstr>
      <vt:lpstr>Enabling Verbose Logging for Nessus Part 1 </vt:lpstr>
      <vt:lpstr>Enabling Verbose Logging for Nessus Part 2</vt:lpstr>
      <vt:lpstr>Enabling Verbose Logging for Nexpose</vt:lpstr>
      <vt:lpstr>Enabling Verbose Logging for Qualys</vt:lpstr>
      <vt:lpstr>Enabling Verbose Logging for Qualys</vt:lpstr>
      <vt:lpstr>The pain of log verbosity (mainly comes from Qualys)</vt:lpstr>
      <vt:lpstr>Vulnerability Checks</vt:lpstr>
      <vt:lpstr>Vulnerability Checks Deep Dive</vt:lpstr>
      <vt:lpstr>Infrastructure Vulnerability Management - Best Practices</vt:lpstr>
      <vt:lpstr>When does Vulnerability Management End?</vt:lpstr>
      <vt:lpstr>The Often Forgotten Informationals </vt:lpstr>
      <vt:lpstr>The Often Forgotten Informationals</vt:lpstr>
      <vt:lpstr>PowerPoint Presentation</vt:lpstr>
      <vt:lpstr>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Diving into the Abyss:  Analyzing Vulnerability Scans</dc:title>
  <cp:lastModifiedBy>Edwin Perez</cp:lastModifiedBy>
  <cp:revision>1</cp:revision>
  <dcterms:modified xsi:type="dcterms:W3CDTF">2024-02-07T06:04:06Z</dcterms:modified>
</cp:coreProperties>
</file>